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 autoCompressPictures="0">
  <p:sldMasterIdLst>
    <p:sldMasterId id="2147483648" r:id="rId1"/>
  </p:sldMasterIdLst>
  <p:notesMasterIdLst>
    <p:notesMasterId r:id="rId27"/>
  </p:notesMasterIdLst>
  <p:handoutMasterIdLst>
    <p:handoutMasterId r:id="rId28"/>
  </p:handoutMasterIdLst>
  <p:sldIdLst>
    <p:sldId id="256" r:id="rId2"/>
    <p:sldId id="273" r:id="rId3"/>
    <p:sldId id="257" r:id="rId4"/>
    <p:sldId id="261" r:id="rId5"/>
    <p:sldId id="286" r:id="rId6"/>
    <p:sldId id="287" r:id="rId7"/>
    <p:sldId id="274" r:id="rId8"/>
    <p:sldId id="262" r:id="rId9"/>
    <p:sldId id="278" r:id="rId10"/>
    <p:sldId id="275" r:id="rId11"/>
    <p:sldId id="264" r:id="rId12"/>
    <p:sldId id="281" r:id="rId13"/>
    <p:sldId id="282" r:id="rId14"/>
    <p:sldId id="267" r:id="rId15"/>
    <p:sldId id="268" r:id="rId16"/>
    <p:sldId id="276" r:id="rId17"/>
    <p:sldId id="288" r:id="rId18"/>
    <p:sldId id="289" r:id="rId19"/>
    <p:sldId id="277" r:id="rId20"/>
    <p:sldId id="270" r:id="rId21"/>
    <p:sldId id="283" r:id="rId22"/>
    <p:sldId id="284" r:id="rId23"/>
    <p:sldId id="291" r:id="rId24"/>
    <p:sldId id="285" r:id="rId25"/>
    <p:sldId id="290" r:id="rId26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2" frameSlides="1"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Objects="1">
      <p:cViewPr varScale="1">
        <p:scale>
          <a:sx n="52" d="100"/>
          <a:sy n="52" d="100"/>
        </p:scale>
        <p:origin x="-143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95E549B-3633-1A43-A385-A52D017E0E05}" type="datetimeFigureOut">
              <a:rPr lang="fr-FR" smtClean="0"/>
              <a:pPr/>
              <a:t>14/11/2013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011D130-0837-A049-A357-450363D8454B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6435093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569C1F9-9464-5449-9A12-DFAC4153D0C6}" type="datetimeFigureOut">
              <a:rPr lang="fr-FR" smtClean="0"/>
              <a:pPr/>
              <a:t>14/11/2013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BE" smtClean="0"/>
              <a:t>Cliquez pour modifier les styles du texte du masque</a:t>
            </a:r>
          </a:p>
          <a:p>
            <a:pPr lvl="1"/>
            <a:r>
              <a:rPr lang="nl-BE" smtClean="0"/>
              <a:t>Deuxième niveau</a:t>
            </a:r>
          </a:p>
          <a:p>
            <a:pPr lvl="2"/>
            <a:r>
              <a:rPr lang="nl-BE" smtClean="0"/>
              <a:t>Troisième niveau</a:t>
            </a:r>
          </a:p>
          <a:p>
            <a:pPr lvl="3"/>
            <a:r>
              <a:rPr lang="nl-BE" smtClean="0"/>
              <a:t>Quatrième niveau</a:t>
            </a:r>
          </a:p>
          <a:p>
            <a:pPr lvl="4"/>
            <a:r>
              <a:rPr lang="nl-BE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A13306A-111D-5848-8EC0-CFEDE8269F81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685839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Mais c’est mathématique ?</a:t>
            </a:r>
            <a:r>
              <a:rPr lang="fr-FR" dirty="0" smtClean="0"/>
              <a:t> </a:t>
            </a:r>
            <a:r>
              <a:rPr lang="fr-F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On ne pourrait pas résoudre ça mathématiquement ? </a:t>
            </a:r>
          </a:p>
          <a:p>
            <a:r>
              <a:rPr lang="fr-F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Réduction</a:t>
            </a:r>
            <a:r>
              <a:rPr lang="fr-FR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des maths (technique, </a:t>
            </a:r>
            <a:r>
              <a:rPr lang="fr-FR" sz="120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fmles</a:t>
            </a:r>
            <a:r>
              <a:rPr lang="fr-FR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équations, calculs). Oubli de l’aspect argumentatif…</a:t>
            </a:r>
          </a:p>
          <a:p>
            <a:endParaRPr lang="fr-FR" sz="1200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fr-FR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Attentes : ne pas compter sur le prof…</a:t>
            </a:r>
            <a:endParaRPr lang="fr-FR" dirty="0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13306A-111D-5848-8EC0-CFEDE8269F81}" type="slidenum">
              <a:rPr lang="fr-FR" smtClean="0"/>
              <a:pPr/>
              <a:t>3</a:t>
            </a:fld>
            <a:endParaRPr lang="fr-FR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13306A-111D-5848-8EC0-CFEDE8269F81}" type="slidenum">
              <a:rPr lang="fr-FR" smtClean="0"/>
              <a:pPr/>
              <a:t>19</a:t>
            </a:fld>
            <a:endParaRPr lang="fr-FR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13306A-111D-5848-8EC0-CFEDE8269F81}" type="slidenum">
              <a:rPr lang="fr-FR" smtClean="0"/>
              <a:pPr/>
              <a:t>20</a:t>
            </a:fld>
            <a:endParaRPr lang="fr-FR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13306A-111D-5848-8EC0-CFEDE8269F81}" type="slidenum">
              <a:rPr lang="fr-FR" smtClean="0"/>
              <a:pPr/>
              <a:t>21</a:t>
            </a:fld>
            <a:endParaRPr lang="fr-FR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13306A-111D-5848-8EC0-CFEDE8269F81}" type="slidenum">
              <a:rPr lang="fr-FR" smtClean="0"/>
              <a:pPr/>
              <a:t>23</a:t>
            </a:fld>
            <a:endParaRPr lang="fr-FR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13306A-111D-5848-8EC0-CFEDE8269F81}" type="slidenum">
              <a:rPr lang="fr-FR" smtClean="0"/>
              <a:pPr/>
              <a:t>24</a:t>
            </a:fld>
            <a:endParaRPr lang="fr-F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Mais c’est mathématique ?</a:t>
            </a:r>
            <a:r>
              <a:rPr lang="fr-FR" dirty="0" smtClean="0"/>
              <a:t> </a:t>
            </a:r>
            <a:r>
              <a:rPr lang="fr-F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On ne pourrait pas résoudre ça mathématiquement ? </a:t>
            </a:r>
          </a:p>
          <a:p>
            <a:r>
              <a:rPr lang="fr-F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Réduction</a:t>
            </a:r>
            <a:r>
              <a:rPr lang="fr-FR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des maths (technique, </a:t>
            </a:r>
            <a:r>
              <a:rPr lang="fr-FR" sz="120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fmles</a:t>
            </a:r>
            <a:r>
              <a:rPr lang="fr-FR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équations, calculs). Oubli de l’aspect argumentatif…</a:t>
            </a:r>
          </a:p>
          <a:p>
            <a:endParaRPr lang="fr-FR" sz="1200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fr-FR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Attentes : ne pas compter sur le prof…</a:t>
            </a:r>
            <a:endParaRPr lang="fr-FR" dirty="0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13306A-111D-5848-8EC0-CFEDE8269F81}" type="slidenum">
              <a:rPr lang="fr-FR" smtClean="0"/>
              <a:pPr/>
              <a:t>4</a:t>
            </a:fld>
            <a:endParaRPr lang="fr-FR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Mais c’est mathématique ?</a:t>
            </a:r>
            <a:r>
              <a:rPr lang="fr-FR" dirty="0" smtClean="0"/>
              <a:t> </a:t>
            </a:r>
            <a:r>
              <a:rPr lang="fr-F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On ne pourrait pas résoudre ça mathématiquement ? </a:t>
            </a:r>
          </a:p>
          <a:p>
            <a:r>
              <a:rPr lang="fr-F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Réduction</a:t>
            </a:r>
            <a:r>
              <a:rPr lang="fr-FR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des maths (technique, </a:t>
            </a:r>
            <a:r>
              <a:rPr lang="fr-FR" sz="120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fmles</a:t>
            </a:r>
            <a:r>
              <a:rPr lang="fr-FR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équations, calculs). Oubli de l’aspect argumentatif…</a:t>
            </a:r>
          </a:p>
          <a:p>
            <a:endParaRPr lang="fr-FR" sz="1200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fr-FR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Attentes : ne pas compter sur le prof…</a:t>
            </a:r>
            <a:endParaRPr lang="fr-FR" dirty="0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13306A-111D-5848-8EC0-CFEDE8269F81}" type="slidenum">
              <a:rPr lang="fr-FR" smtClean="0"/>
              <a:pPr/>
              <a:t>5</a:t>
            </a:fld>
            <a:endParaRPr lang="fr-FR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Déduction…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13306A-111D-5848-8EC0-CFEDE8269F81}" type="slidenum">
              <a:rPr lang="fr-FR" smtClean="0"/>
              <a:pPr/>
              <a:t>10</a:t>
            </a:fld>
            <a:endParaRPr lang="fr-FR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Déduction…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13306A-111D-5848-8EC0-CFEDE8269F81}" type="slidenum">
              <a:rPr lang="fr-FR" smtClean="0"/>
              <a:pPr/>
              <a:t>11</a:t>
            </a:fld>
            <a:endParaRPr lang="fr-FR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Déduction…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13306A-111D-5848-8EC0-CFEDE8269F81}" type="slidenum">
              <a:rPr lang="fr-FR" smtClean="0"/>
              <a:pPr/>
              <a:t>12</a:t>
            </a:fld>
            <a:endParaRPr lang="fr-FR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Idéalement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13306A-111D-5848-8EC0-CFEDE8269F81}" type="slidenum">
              <a:rPr lang="fr-FR" smtClean="0"/>
              <a:pPr/>
              <a:t>14</a:t>
            </a:fld>
            <a:endParaRPr lang="fr-FR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Ne pas penser qu’une suite d’égalités fait une démonstration.</a:t>
            </a:r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13306A-111D-5848-8EC0-CFEDE8269F81}" type="slidenum">
              <a:rPr lang="fr-FR" smtClean="0"/>
              <a:pPr/>
              <a:t>16</a:t>
            </a:fld>
            <a:endParaRPr lang="fr-FR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Ne pas penser qu’une suite d’égalités fait une démonstration.</a:t>
            </a:r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13306A-111D-5848-8EC0-CFEDE8269F81}" type="slidenum">
              <a:rPr lang="fr-FR" smtClean="0"/>
              <a:pPr/>
              <a:t>17</a:t>
            </a:fld>
            <a:endParaRPr lang="fr-F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BE" smtClean="0"/>
              <a:t>Cliquez et modifiez le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BE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13AE3E-4CD1-BA45-95E4-B6BE02F29C6C}" type="datetime1">
              <a:rPr lang="fr-FR" smtClean="0"/>
              <a:pPr/>
              <a:t>14/11/2013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18771D-0EEB-024B-B5C4-A4BBF67FC8E9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BE" smtClean="0"/>
              <a:t>Cliquez pour modifier les styles du texte du masque</a:t>
            </a:r>
          </a:p>
          <a:p>
            <a:pPr lvl="1"/>
            <a:r>
              <a:rPr lang="nl-BE" smtClean="0"/>
              <a:t>Deuxième niveau</a:t>
            </a:r>
          </a:p>
          <a:p>
            <a:pPr lvl="2"/>
            <a:r>
              <a:rPr lang="nl-BE" smtClean="0"/>
              <a:t>Troisième niveau</a:t>
            </a:r>
          </a:p>
          <a:p>
            <a:pPr lvl="3"/>
            <a:r>
              <a:rPr lang="nl-BE" smtClean="0"/>
              <a:t>Quatrième niveau</a:t>
            </a:r>
          </a:p>
          <a:p>
            <a:pPr lvl="4"/>
            <a:r>
              <a:rPr lang="nl-BE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D399F2-31F8-844B-9B9B-BE77EE25D64B}" type="datetime1">
              <a:rPr lang="fr-FR" smtClean="0"/>
              <a:pPr/>
              <a:t>14/11/2013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18771D-0EEB-024B-B5C4-A4BBF67FC8E9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BE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BE" smtClean="0"/>
              <a:t>Cliquez pour modifier les styles du texte du masque</a:t>
            </a:r>
          </a:p>
          <a:p>
            <a:pPr lvl="1"/>
            <a:r>
              <a:rPr lang="nl-BE" smtClean="0"/>
              <a:t>Deuxième niveau</a:t>
            </a:r>
          </a:p>
          <a:p>
            <a:pPr lvl="2"/>
            <a:r>
              <a:rPr lang="nl-BE" smtClean="0"/>
              <a:t>Troisième niveau</a:t>
            </a:r>
          </a:p>
          <a:p>
            <a:pPr lvl="3"/>
            <a:r>
              <a:rPr lang="nl-BE" smtClean="0"/>
              <a:t>Quatrième niveau</a:t>
            </a:r>
          </a:p>
          <a:p>
            <a:pPr lvl="4"/>
            <a:r>
              <a:rPr lang="nl-BE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3F1CB-4DAB-5048-B0AC-4FFCE15DEA08}" type="datetime1">
              <a:rPr lang="fr-FR" smtClean="0"/>
              <a:pPr/>
              <a:t>14/11/2013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18771D-0EEB-024B-B5C4-A4BBF67FC8E9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BE" smtClean="0"/>
              <a:t>Cliquez pour modifier les styles du texte du masque</a:t>
            </a:r>
          </a:p>
          <a:p>
            <a:pPr lvl="1"/>
            <a:r>
              <a:rPr lang="nl-BE" smtClean="0"/>
              <a:t>Deuxième niveau</a:t>
            </a:r>
          </a:p>
          <a:p>
            <a:pPr lvl="2"/>
            <a:r>
              <a:rPr lang="nl-BE" smtClean="0"/>
              <a:t>Troisième niveau</a:t>
            </a:r>
          </a:p>
          <a:p>
            <a:pPr lvl="3"/>
            <a:r>
              <a:rPr lang="nl-BE" smtClean="0"/>
              <a:t>Quatrième niveau</a:t>
            </a:r>
          </a:p>
          <a:p>
            <a:pPr lvl="4"/>
            <a:r>
              <a:rPr lang="nl-BE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2AE4D0-B000-8543-B5B2-29162ACF85E5}" type="datetime1">
              <a:rPr lang="fr-FR" smtClean="0"/>
              <a:pPr/>
              <a:t>14/11/2013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18771D-0EEB-024B-B5C4-A4BBF67FC8E9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BE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BE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909A7E-20EB-9D47-9C68-B110B337E465}" type="datetime1">
              <a:rPr lang="fr-FR" smtClean="0"/>
              <a:pPr/>
              <a:t>14/11/2013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18771D-0EEB-024B-B5C4-A4BBF67FC8E9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BE" smtClean="0"/>
              <a:t>Cliquez pour modifier les styles du texte du masque</a:t>
            </a:r>
          </a:p>
          <a:p>
            <a:pPr lvl="1"/>
            <a:r>
              <a:rPr lang="nl-BE" smtClean="0"/>
              <a:t>Deuxième niveau</a:t>
            </a:r>
          </a:p>
          <a:p>
            <a:pPr lvl="2"/>
            <a:r>
              <a:rPr lang="nl-BE" smtClean="0"/>
              <a:t>Troisième niveau</a:t>
            </a:r>
          </a:p>
          <a:p>
            <a:pPr lvl="3"/>
            <a:r>
              <a:rPr lang="nl-BE" smtClean="0"/>
              <a:t>Quatrième niveau</a:t>
            </a:r>
          </a:p>
          <a:p>
            <a:pPr lvl="4"/>
            <a:r>
              <a:rPr lang="nl-BE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BE" smtClean="0"/>
              <a:t>Cliquez pour modifier les styles du texte du masque</a:t>
            </a:r>
          </a:p>
          <a:p>
            <a:pPr lvl="1"/>
            <a:r>
              <a:rPr lang="nl-BE" smtClean="0"/>
              <a:t>Deuxième niveau</a:t>
            </a:r>
          </a:p>
          <a:p>
            <a:pPr lvl="2"/>
            <a:r>
              <a:rPr lang="nl-BE" smtClean="0"/>
              <a:t>Troisième niveau</a:t>
            </a:r>
          </a:p>
          <a:p>
            <a:pPr lvl="3"/>
            <a:r>
              <a:rPr lang="nl-BE" smtClean="0"/>
              <a:t>Quatrième niveau</a:t>
            </a:r>
          </a:p>
          <a:p>
            <a:pPr lvl="4"/>
            <a:r>
              <a:rPr lang="nl-BE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C97D71-2212-034F-BFE4-790C183AF27C}" type="datetime1">
              <a:rPr lang="fr-FR" smtClean="0"/>
              <a:pPr/>
              <a:t>14/11/2013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18771D-0EEB-024B-B5C4-A4BBF67FC8E9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BE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BE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BE" smtClean="0"/>
              <a:t>Cliquez pour modifier les styles du texte du masque</a:t>
            </a:r>
          </a:p>
          <a:p>
            <a:pPr lvl="1"/>
            <a:r>
              <a:rPr lang="nl-BE" smtClean="0"/>
              <a:t>Deuxième niveau</a:t>
            </a:r>
          </a:p>
          <a:p>
            <a:pPr lvl="2"/>
            <a:r>
              <a:rPr lang="nl-BE" smtClean="0"/>
              <a:t>Troisième niveau</a:t>
            </a:r>
          </a:p>
          <a:p>
            <a:pPr lvl="3"/>
            <a:r>
              <a:rPr lang="nl-BE" smtClean="0"/>
              <a:t>Quatrième niveau</a:t>
            </a:r>
          </a:p>
          <a:p>
            <a:pPr lvl="4"/>
            <a:r>
              <a:rPr lang="nl-BE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BE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BE" smtClean="0"/>
              <a:t>Cliquez pour modifier les styles du texte du masque</a:t>
            </a:r>
          </a:p>
          <a:p>
            <a:pPr lvl="1"/>
            <a:r>
              <a:rPr lang="nl-BE" smtClean="0"/>
              <a:t>Deuxième niveau</a:t>
            </a:r>
          </a:p>
          <a:p>
            <a:pPr lvl="2"/>
            <a:r>
              <a:rPr lang="nl-BE" smtClean="0"/>
              <a:t>Troisième niveau</a:t>
            </a:r>
          </a:p>
          <a:p>
            <a:pPr lvl="3"/>
            <a:r>
              <a:rPr lang="nl-BE" smtClean="0"/>
              <a:t>Quatrième niveau</a:t>
            </a:r>
          </a:p>
          <a:p>
            <a:pPr lvl="4"/>
            <a:r>
              <a:rPr lang="nl-BE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C688AC-626E-2142-B316-A67ACD87799E}" type="datetime1">
              <a:rPr lang="fr-FR" smtClean="0"/>
              <a:pPr/>
              <a:t>14/11/2013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18771D-0EEB-024B-B5C4-A4BBF67FC8E9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smtClean="0"/>
              <a:t>Cliquez et modifiez le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B130BD-5FF6-7947-848A-C31930E47C6E}" type="datetime1">
              <a:rPr lang="fr-FR" smtClean="0"/>
              <a:pPr/>
              <a:t>14/11/2013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18771D-0EEB-024B-B5C4-A4BBF67FC8E9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25ADB3-C778-DA46-84DD-CF4BA1CD438B}" type="datetime1">
              <a:rPr lang="fr-FR" smtClean="0"/>
              <a:pPr/>
              <a:t>14/11/2013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18771D-0EEB-024B-B5C4-A4BBF67FC8E9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BE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BE" smtClean="0"/>
              <a:t>Cliquez pour modifier les styles du texte du masque</a:t>
            </a:r>
          </a:p>
          <a:p>
            <a:pPr lvl="1"/>
            <a:r>
              <a:rPr lang="nl-BE" smtClean="0"/>
              <a:t>Deuxième niveau</a:t>
            </a:r>
          </a:p>
          <a:p>
            <a:pPr lvl="2"/>
            <a:r>
              <a:rPr lang="nl-BE" smtClean="0"/>
              <a:t>Troisième niveau</a:t>
            </a:r>
          </a:p>
          <a:p>
            <a:pPr lvl="3"/>
            <a:r>
              <a:rPr lang="nl-BE" smtClean="0"/>
              <a:t>Quatrième niveau</a:t>
            </a:r>
          </a:p>
          <a:p>
            <a:pPr lvl="4"/>
            <a:r>
              <a:rPr lang="nl-BE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BE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6DB120-7D36-5444-8DEA-994F946A46A7}" type="datetime1">
              <a:rPr lang="fr-FR" smtClean="0"/>
              <a:pPr/>
              <a:t>14/11/2013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18771D-0EEB-024B-B5C4-A4BBF67FC8E9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BE" smtClean="0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BE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8B10D0-255F-A54C-A35C-C9441F44FBCD}" type="datetime1">
              <a:rPr lang="fr-FR" smtClean="0"/>
              <a:pPr/>
              <a:t>14/11/2013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18771D-0EEB-024B-B5C4-A4BBF67FC8E9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BE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BE" smtClean="0"/>
              <a:t>Cliquez pour modifier les styles du texte du masque</a:t>
            </a:r>
          </a:p>
          <a:p>
            <a:pPr lvl="1"/>
            <a:r>
              <a:rPr lang="nl-BE" smtClean="0"/>
              <a:t>Deuxième niveau</a:t>
            </a:r>
          </a:p>
          <a:p>
            <a:pPr lvl="2"/>
            <a:r>
              <a:rPr lang="nl-BE" smtClean="0"/>
              <a:t>Troisième niveau</a:t>
            </a:r>
          </a:p>
          <a:p>
            <a:pPr lvl="3"/>
            <a:r>
              <a:rPr lang="nl-BE" smtClean="0"/>
              <a:t>Quatrième niveau</a:t>
            </a:r>
          </a:p>
          <a:p>
            <a:pPr lvl="4"/>
            <a:r>
              <a:rPr lang="nl-BE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897D43-F65B-254B-AFD0-57A6AD5EDF62}" type="datetime1">
              <a:rPr lang="fr-FR" smtClean="0"/>
              <a:pPr/>
              <a:t>14/11/2013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18771D-0EEB-024B-B5C4-A4BBF67FC8E9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5" Type="http://schemas.openxmlformats.org/officeDocument/2006/relationships/image" Target="../media/image4.wmf"/><Relationship Id="rId4" Type="http://schemas.openxmlformats.org/officeDocument/2006/relationships/oleObject" Target="../embeddings/oleObject4.bin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4" Type="http://schemas.openxmlformats.org/officeDocument/2006/relationships/image" Target="../media/image5.wmf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2.wmf"/><Relationship Id="rId4" Type="http://schemas.openxmlformats.org/officeDocument/2006/relationships/oleObject" Target="../embeddings/oleObject1.bin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3.w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3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fr-BE" b="1" dirty="0"/>
              <a:t>Les mathématiques à l’entrée </a:t>
            </a:r>
            <a:r>
              <a:rPr lang="fr-BE" b="1" dirty="0" smtClean="0"/>
              <a:t>du Bac AESI en maths </a:t>
            </a:r>
            <a:r>
              <a:rPr lang="fr-BE" b="1" dirty="0"/>
              <a:t>:</a:t>
            </a:r>
            <a:r>
              <a:rPr lang="fr-BE" b="1" dirty="0" smtClean="0"/>
              <a:t> </a:t>
            </a:r>
            <a:br>
              <a:rPr lang="fr-BE" b="1" dirty="0" smtClean="0"/>
            </a:br>
            <a:r>
              <a:rPr lang="fr-BE" b="1" dirty="0" smtClean="0"/>
              <a:t>quelles attentes ? </a:t>
            </a:r>
            <a:r>
              <a:rPr lang="fr-FR" dirty="0" smtClean="0"/>
              <a:t> 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endParaRPr lang="fr-FR" sz="2400" dirty="0" smtClean="0">
              <a:solidFill>
                <a:schemeClr val="tx1"/>
              </a:solidFill>
            </a:endParaRPr>
          </a:p>
          <a:p>
            <a:r>
              <a:rPr lang="fr-FR" sz="2400" dirty="0" smtClean="0">
                <a:solidFill>
                  <a:schemeClr val="tx1"/>
                </a:solidFill>
              </a:rPr>
              <a:t>Thérèse Gilbert, Haute Ecole Galilée, Bruxelles</a:t>
            </a:r>
          </a:p>
          <a:p>
            <a:r>
              <a:rPr lang="fr-FR" sz="2400" dirty="0" err="1" smtClean="0">
                <a:solidFill>
                  <a:schemeClr val="tx1"/>
                </a:solidFill>
              </a:rPr>
              <a:t>therese.gilbert@galilee.be</a:t>
            </a:r>
            <a:endParaRPr lang="fr-FR" sz="2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r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Attentes au niveau …</a:t>
            </a:r>
            <a:endParaRPr lang="fr-FR" dirty="0"/>
          </a:p>
        </p:txBody>
      </p:sp>
      <p:sp>
        <p:nvSpPr>
          <p:cNvPr id="17" name="Espace réservé du contenu 1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/>
            <a:r>
              <a:rPr lang="fr-FR" dirty="0" smtClean="0">
                <a:solidFill>
                  <a:srgbClr val="595959"/>
                </a:solidFill>
              </a:rPr>
              <a:t>… de la résolution de problèmes	</a:t>
            </a:r>
          </a:p>
          <a:p>
            <a:pPr marL="514350" indent="-514350"/>
            <a:r>
              <a:rPr lang="fr-FR" dirty="0" smtClean="0">
                <a:solidFill>
                  <a:srgbClr val="595959"/>
                </a:solidFill>
              </a:rPr>
              <a:t>… épistémologique</a:t>
            </a:r>
          </a:p>
          <a:p>
            <a:pPr marL="514350" indent="-514350"/>
            <a:r>
              <a:rPr lang="fr-FR" dirty="0" smtClean="0"/>
              <a:t>… de la rigueur</a:t>
            </a:r>
          </a:p>
          <a:p>
            <a:pPr marL="514350" indent="-514350"/>
            <a:r>
              <a:rPr lang="fr-FR" dirty="0" smtClean="0">
                <a:solidFill>
                  <a:srgbClr val="595959"/>
                </a:solidFill>
              </a:rPr>
              <a:t>… de l’expression</a:t>
            </a:r>
          </a:p>
          <a:p>
            <a:pPr marL="514350" indent="-514350"/>
            <a:r>
              <a:rPr lang="fr-FR" dirty="0" smtClean="0">
                <a:solidFill>
                  <a:srgbClr val="595959"/>
                </a:solidFill>
              </a:rPr>
              <a:t>… de l’ouverture</a:t>
            </a:r>
          </a:p>
          <a:p>
            <a:pPr marL="514350" indent="-514350"/>
            <a:endParaRPr lang="fr-FR" dirty="0" smtClean="0">
              <a:solidFill>
                <a:srgbClr val="595959"/>
              </a:solidFill>
            </a:endParaRPr>
          </a:p>
          <a:p>
            <a:pPr marL="514350" indent="-514350"/>
            <a:r>
              <a:rPr lang="fr-FR" dirty="0" smtClean="0">
                <a:solidFill>
                  <a:srgbClr val="595959"/>
                </a:solidFill>
              </a:rPr>
              <a:t>Acquis de base</a:t>
            </a:r>
            <a:endParaRPr lang="fr-FR" dirty="0">
              <a:solidFill>
                <a:srgbClr val="595959"/>
              </a:solidFill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18771D-0EEB-024B-B5C4-A4BBF67FC8E9}" type="slidenum">
              <a:rPr lang="fr-FR" smtClean="0"/>
              <a:pPr/>
              <a:t>9</a:t>
            </a:fld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fr-FR" sz="3600" dirty="0" smtClean="0"/>
              <a:t/>
            </a:r>
            <a:br>
              <a:rPr lang="fr-FR" sz="3600" dirty="0" smtClean="0"/>
            </a:br>
            <a:r>
              <a:rPr lang="fr-FR" sz="3200" dirty="0" smtClean="0"/>
              <a:t>Au </a:t>
            </a:r>
            <a:r>
              <a:rPr lang="fr-FR" sz="3200" dirty="0"/>
              <a:t>niveau</a:t>
            </a:r>
            <a:r>
              <a:rPr lang="fr-FR" sz="3200" dirty="0" smtClean="0"/>
              <a:t> de la rigueur</a:t>
            </a:r>
            <a:r>
              <a:rPr lang="fr-FR" dirty="0" smtClean="0"/>
              <a:t/>
            </a:r>
            <a:br>
              <a:rPr lang="fr-FR" dirty="0" smtClean="0"/>
            </a:b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76800"/>
          </a:xfrm>
        </p:spPr>
        <p:txBody>
          <a:bodyPr/>
          <a:lstStyle/>
          <a:p>
            <a:r>
              <a:rPr lang="fr-FR" sz="2400" dirty="0" smtClean="0"/>
              <a:t>Avoir déjà démontré. Avoir pris du recul sur une démonstration.</a:t>
            </a:r>
          </a:p>
          <a:p>
            <a:pPr>
              <a:buNone/>
            </a:pPr>
            <a:r>
              <a:rPr lang="fr-FR" sz="2400" dirty="0" smtClean="0"/>
              <a:t>	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18771D-0EEB-024B-B5C4-A4BBF67FC8E9}" type="slidenum">
              <a:rPr lang="fr-FR" smtClean="0"/>
              <a:pPr/>
              <a:t>10</a:t>
            </a:fld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fr-FR" sz="3600" dirty="0" smtClean="0"/>
              <a:t/>
            </a:r>
            <a:br>
              <a:rPr lang="fr-FR" sz="3600" dirty="0" smtClean="0"/>
            </a:br>
            <a:r>
              <a:rPr lang="fr-FR" sz="3200" dirty="0" smtClean="0"/>
              <a:t>Au </a:t>
            </a:r>
            <a:r>
              <a:rPr lang="fr-FR" sz="3200" dirty="0"/>
              <a:t>niveau</a:t>
            </a:r>
            <a:r>
              <a:rPr lang="fr-FR" sz="3200" dirty="0" smtClean="0"/>
              <a:t> de la rigueur</a:t>
            </a:r>
            <a:r>
              <a:rPr lang="fr-FR" dirty="0" smtClean="0"/>
              <a:t/>
            </a:r>
            <a:br>
              <a:rPr lang="fr-FR" dirty="0" smtClean="0"/>
            </a:b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76800"/>
          </a:xfrm>
        </p:spPr>
        <p:txBody>
          <a:bodyPr/>
          <a:lstStyle/>
          <a:p>
            <a:r>
              <a:rPr lang="fr-FR" sz="2400" dirty="0" smtClean="0"/>
              <a:t>Avoir déjà démontré. Avoir pris du recul sur une démonstration.</a:t>
            </a:r>
          </a:p>
          <a:p>
            <a:r>
              <a:rPr lang="fr-FR" sz="2400" dirty="0" smtClean="0"/>
              <a:t>Comprendre la distinction entre constater empiriquement et démontrer.</a:t>
            </a:r>
          </a:p>
          <a:p>
            <a:endParaRPr lang="fr-FR" sz="2400" dirty="0" smtClean="0"/>
          </a:p>
          <a:p>
            <a:pPr>
              <a:buNone/>
            </a:pPr>
            <a:r>
              <a:rPr lang="fr-FR" sz="2400" dirty="0" smtClean="0"/>
              <a:t>	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18771D-0EEB-024B-B5C4-A4BBF67FC8E9}" type="slidenum">
              <a:rPr lang="fr-FR" smtClean="0"/>
              <a:pPr/>
              <a:t>11</a:t>
            </a:fld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fr-FR" sz="3600" dirty="0" smtClean="0"/>
              <a:t/>
            </a:r>
            <a:br>
              <a:rPr lang="fr-FR" sz="3600" dirty="0" smtClean="0"/>
            </a:br>
            <a:r>
              <a:rPr lang="fr-FR" sz="3200" dirty="0" smtClean="0"/>
              <a:t>Au </a:t>
            </a:r>
            <a:r>
              <a:rPr lang="fr-FR" sz="3200" dirty="0"/>
              <a:t>niveau</a:t>
            </a:r>
            <a:r>
              <a:rPr lang="fr-FR" sz="3200" dirty="0" smtClean="0"/>
              <a:t> de la rigueur</a:t>
            </a:r>
            <a:r>
              <a:rPr lang="fr-FR" dirty="0" smtClean="0"/>
              <a:t/>
            </a:r>
            <a:br>
              <a:rPr lang="fr-FR" dirty="0" smtClean="0"/>
            </a:b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76800"/>
          </a:xfrm>
        </p:spPr>
        <p:txBody>
          <a:bodyPr/>
          <a:lstStyle/>
          <a:p>
            <a:r>
              <a:rPr lang="fr-FR" sz="2400" dirty="0" smtClean="0"/>
              <a:t>Avoir déjà démontré. Avoir pris du recul sur une démonstration.</a:t>
            </a:r>
          </a:p>
          <a:p>
            <a:r>
              <a:rPr lang="fr-FR" sz="2400" dirty="0" smtClean="0"/>
              <a:t>Comprendre la distinction entre constater empiriquement et démontrer.</a:t>
            </a:r>
          </a:p>
          <a:p>
            <a:r>
              <a:rPr lang="fr-FR" sz="2400" dirty="0" smtClean="0"/>
              <a:t>Savoir ce qu’est une définition et quelle est son utilité. Exemples : le carré, le nombre      .</a:t>
            </a:r>
          </a:p>
          <a:p>
            <a:endParaRPr lang="fr-FR" sz="2400" dirty="0" smtClean="0"/>
          </a:p>
          <a:p>
            <a:pPr>
              <a:buNone/>
            </a:pPr>
            <a:r>
              <a:rPr lang="fr-FR" sz="2400" dirty="0" smtClean="0"/>
              <a:t>	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18771D-0EEB-024B-B5C4-A4BBF67FC8E9}" type="slidenum">
              <a:rPr lang="fr-FR" smtClean="0"/>
              <a:pPr/>
              <a:t>12</a:t>
            </a:fld>
            <a:endParaRPr lang="fr-FR"/>
          </a:p>
        </p:txBody>
      </p:sp>
      <p:graphicFrame>
        <p:nvGraphicFramePr>
          <p:cNvPr id="5" name="Objet 4"/>
          <p:cNvGraphicFramePr>
            <a:graphicFrameLocks noChangeAspect="1"/>
          </p:cNvGraphicFramePr>
          <p:nvPr/>
        </p:nvGraphicFramePr>
        <p:xfrm>
          <a:off x="4724400" y="3708400"/>
          <a:ext cx="304800" cy="254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0185" name="Équation" r:id="rId4" imgW="127000" imgH="101600" progId="Equation.3">
                  <p:embed/>
                </p:oleObj>
              </mc:Choice>
              <mc:Fallback>
                <p:oleObj name="Équation" r:id="rId4" imgW="127000" imgH="10160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24400" y="3708400"/>
                        <a:ext cx="304800" cy="254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fr-FR" sz="3600" dirty="0" smtClean="0"/>
              <a:t/>
            </a:r>
            <a:br>
              <a:rPr lang="fr-FR" sz="3600" dirty="0" smtClean="0"/>
            </a:br>
            <a:r>
              <a:rPr lang="fr-FR" sz="3200" dirty="0" smtClean="0">
                <a:solidFill>
                  <a:srgbClr val="595959"/>
                </a:solidFill>
              </a:rPr>
              <a:t>Au </a:t>
            </a:r>
            <a:r>
              <a:rPr lang="fr-FR" sz="3200" dirty="0">
                <a:solidFill>
                  <a:srgbClr val="595959"/>
                </a:solidFill>
              </a:rPr>
              <a:t>niveau</a:t>
            </a:r>
            <a:r>
              <a:rPr lang="fr-FR" sz="3200" dirty="0" smtClean="0">
                <a:solidFill>
                  <a:srgbClr val="595959"/>
                </a:solidFill>
              </a:rPr>
              <a:t> de la rigueur</a:t>
            </a:r>
            <a:r>
              <a:rPr lang="fr-FR" dirty="0" smtClean="0"/>
              <a:t/>
            </a:r>
            <a:br>
              <a:rPr lang="fr-FR" dirty="0" smtClean="0"/>
            </a:b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5059362"/>
          </a:xfrm>
        </p:spPr>
        <p:txBody>
          <a:bodyPr>
            <a:normAutofit/>
          </a:bodyPr>
          <a:lstStyle/>
          <a:p>
            <a:r>
              <a:rPr lang="fr-FR" sz="2400" dirty="0" smtClean="0"/>
              <a:t>Ne pas confondre définition, proposition, démonstration, notation…</a:t>
            </a:r>
          </a:p>
          <a:p>
            <a:pPr>
              <a:buNone/>
            </a:pPr>
            <a:r>
              <a:rPr lang="fr-FR" sz="2400" dirty="0" smtClean="0"/>
              <a:t>	Exemple de la limite infinie d’une suite</a:t>
            </a:r>
          </a:p>
          <a:p>
            <a:pPr>
              <a:buNone/>
            </a:pPr>
            <a:r>
              <a:rPr lang="fr-FR" sz="2400" dirty="0"/>
              <a:t>	</a:t>
            </a:r>
            <a:r>
              <a:rPr lang="fr-FR" sz="2400" dirty="0" smtClean="0"/>
              <a:t>« Les définitions suivantes sont-elles de bonnes définitions ? </a:t>
            </a:r>
          </a:p>
          <a:p>
            <a:pPr>
              <a:buNone/>
            </a:pPr>
            <a:r>
              <a:rPr lang="fr-FR" sz="2400" dirty="0" smtClean="0"/>
              <a:t>		1</a:t>
            </a:r>
            <a:r>
              <a:rPr lang="fr-FR" sz="2400" dirty="0"/>
              <a:t>) On dit qu’une suite (a</a:t>
            </a:r>
            <a:r>
              <a:rPr lang="fr-FR" sz="2400" baseline="-25000" dirty="0"/>
              <a:t>n</a:t>
            </a:r>
            <a:r>
              <a:rPr lang="fr-FR" sz="2400" dirty="0"/>
              <a:t>) tend vers l’infini </a:t>
            </a:r>
            <a:r>
              <a:rPr lang="fr-FR" sz="2400" dirty="0" smtClean="0"/>
              <a:t>si      	  		     .</a:t>
            </a:r>
          </a:p>
          <a:p>
            <a:pPr>
              <a:buNone/>
            </a:pPr>
            <a:r>
              <a:rPr lang="fr-FR" sz="2400" dirty="0" smtClean="0"/>
              <a:t>		2</a:t>
            </a:r>
            <a:r>
              <a:rPr lang="fr-FR" sz="2400" dirty="0"/>
              <a:t>)</a:t>
            </a:r>
            <a:r>
              <a:rPr lang="fr-FR" sz="2400" dirty="0" smtClean="0"/>
              <a:t> On </a:t>
            </a:r>
            <a:r>
              <a:rPr lang="fr-FR" sz="2400" dirty="0"/>
              <a:t>dit qu’une suite (</a:t>
            </a:r>
            <a:r>
              <a:rPr lang="fr-FR" sz="2400" dirty="0" smtClean="0"/>
              <a:t>a</a:t>
            </a:r>
            <a:r>
              <a:rPr lang="fr-FR" sz="2400" baseline="-25000" dirty="0" smtClean="0"/>
              <a:t>n</a:t>
            </a:r>
            <a:r>
              <a:rPr lang="fr-FR" sz="2400" dirty="0" smtClean="0"/>
              <a:t>) </a:t>
            </a:r>
            <a:r>
              <a:rPr lang="fr-FR" sz="2400" dirty="0"/>
              <a:t>tend vers l’infini si, lorsque n augmente, a</a:t>
            </a:r>
            <a:r>
              <a:rPr lang="fr-FR" sz="2400" baseline="-25000" dirty="0"/>
              <a:t>n</a:t>
            </a:r>
            <a:r>
              <a:rPr lang="fr-FR" sz="2400" dirty="0"/>
              <a:t> </a:t>
            </a:r>
            <a:r>
              <a:rPr lang="fr-FR" sz="2400" dirty="0" smtClean="0"/>
              <a:t>devient très </a:t>
            </a:r>
            <a:r>
              <a:rPr lang="fr-FR" sz="2400" dirty="0"/>
              <a:t>grand.</a:t>
            </a:r>
            <a:endParaRPr lang="fr-FR" sz="2400" dirty="0" smtClean="0"/>
          </a:p>
          <a:p>
            <a:pPr>
              <a:buNone/>
            </a:pPr>
            <a:r>
              <a:rPr lang="fr-FR" sz="2400" dirty="0" smtClean="0"/>
              <a:t>		3) … »</a:t>
            </a:r>
          </a:p>
          <a:p>
            <a:pPr>
              <a:buNone/>
            </a:pPr>
            <a:endParaRPr lang="fr-FR" sz="2400" dirty="0" smtClean="0"/>
          </a:p>
          <a:p>
            <a:pPr>
              <a:buNone/>
            </a:pPr>
            <a:endParaRPr lang="fr-FR" sz="2400" dirty="0" smtClean="0"/>
          </a:p>
          <a:p>
            <a:pPr>
              <a:buNone/>
            </a:pPr>
            <a:r>
              <a:rPr lang="fr-FR" sz="2400" dirty="0" smtClean="0"/>
              <a:t>	</a:t>
            </a:r>
          </a:p>
          <a:p>
            <a:endParaRPr lang="fr-FR" dirty="0"/>
          </a:p>
        </p:txBody>
      </p:sp>
      <p:graphicFrame>
        <p:nvGraphicFramePr>
          <p:cNvPr id="6" name="Obje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68057990"/>
              </p:ext>
            </p:extLst>
          </p:nvPr>
        </p:nvGraphicFramePr>
        <p:xfrm>
          <a:off x="6516216" y="3183632"/>
          <a:ext cx="1653541" cy="533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657" name="Équation" r:id="rId3" imgW="787400" imgH="254000" progId="Equation.3">
                  <p:embed/>
                </p:oleObj>
              </mc:Choice>
              <mc:Fallback>
                <p:oleObj name="Équation" r:id="rId3" imgW="787400" imgH="25400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16216" y="3183632"/>
                        <a:ext cx="1653541" cy="5334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18771D-0EEB-024B-B5C4-A4BBF67FC8E9}" type="slidenum">
              <a:rPr lang="fr-FR" smtClean="0"/>
              <a:pPr/>
              <a:t>13</a:t>
            </a:fld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fr-FR" sz="3600" dirty="0" smtClean="0"/>
              <a:t/>
            </a:r>
            <a:br>
              <a:rPr lang="fr-FR" sz="3600" dirty="0" smtClean="0"/>
            </a:br>
            <a:r>
              <a:rPr lang="fr-FR" sz="3200" dirty="0" smtClean="0">
                <a:solidFill>
                  <a:srgbClr val="595959"/>
                </a:solidFill>
              </a:rPr>
              <a:t>Au </a:t>
            </a:r>
            <a:r>
              <a:rPr lang="fr-FR" sz="3200" dirty="0">
                <a:solidFill>
                  <a:srgbClr val="595959"/>
                </a:solidFill>
              </a:rPr>
              <a:t>niveau</a:t>
            </a:r>
            <a:r>
              <a:rPr lang="fr-FR" sz="3200" dirty="0" smtClean="0">
                <a:solidFill>
                  <a:srgbClr val="595959"/>
                </a:solidFill>
              </a:rPr>
              <a:t> de la rigueur</a:t>
            </a:r>
            <a:r>
              <a:rPr lang="fr-FR" dirty="0" smtClean="0"/>
              <a:t/>
            </a:r>
            <a:br>
              <a:rPr lang="fr-FR" dirty="0" smtClean="0"/>
            </a:b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5059362"/>
          </a:xfrm>
        </p:spPr>
        <p:txBody>
          <a:bodyPr/>
          <a:lstStyle/>
          <a:p>
            <a:r>
              <a:rPr lang="nl-BE" sz="2400" dirty="0" smtClean="0"/>
              <a:t>Avoir conscience d’une structure déductive des mathématiques et/ou ressentir un besoin de clarification, de rigueur. </a:t>
            </a:r>
            <a:endParaRPr lang="fr-FR" sz="2400" dirty="0" smtClean="0"/>
          </a:p>
          <a:p>
            <a:pPr>
              <a:buNone/>
            </a:pPr>
            <a:endParaRPr lang="fr-FR" sz="2400" dirty="0" smtClean="0"/>
          </a:p>
          <a:p>
            <a:pPr>
              <a:buNone/>
            </a:pPr>
            <a:r>
              <a:rPr lang="fr-FR" sz="2400" dirty="0" smtClean="0"/>
              <a:t>	</a:t>
            </a:r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18771D-0EEB-024B-B5C4-A4BBF67FC8E9}" type="slidenum">
              <a:rPr lang="fr-FR" smtClean="0"/>
              <a:pPr/>
              <a:t>14</a:t>
            </a:fld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r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Attentes au niveau …</a:t>
            </a:r>
            <a:endParaRPr lang="fr-FR" dirty="0"/>
          </a:p>
        </p:txBody>
      </p:sp>
      <p:sp>
        <p:nvSpPr>
          <p:cNvPr id="17" name="Espace réservé du contenu 1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/>
            <a:r>
              <a:rPr lang="fr-FR" dirty="0" smtClean="0">
                <a:solidFill>
                  <a:srgbClr val="595959"/>
                </a:solidFill>
              </a:rPr>
              <a:t>… de la résolution de problèmes	</a:t>
            </a:r>
          </a:p>
          <a:p>
            <a:pPr marL="514350" indent="-514350"/>
            <a:r>
              <a:rPr lang="fr-FR" dirty="0" smtClean="0">
                <a:solidFill>
                  <a:srgbClr val="595959"/>
                </a:solidFill>
              </a:rPr>
              <a:t>… épistémologique</a:t>
            </a:r>
          </a:p>
          <a:p>
            <a:pPr marL="514350" indent="-514350"/>
            <a:r>
              <a:rPr lang="fr-FR" dirty="0" smtClean="0">
                <a:solidFill>
                  <a:srgbClr val="595959"/>
                </a:solidFill>
              </a:rPr>
              <a:t>… de la rigueur</a:t>
            </a:r>
          </a:p>
          <a:p>
            <a:pPr marL="514350" indent="-514350"/>
            <a:r>
              <a:rPr lang="fr-FR" dirty="0" smtClean="0"/>
              <a:t>… de l’expression</a:t>
            </a:r>
          </a:p>
          <a:p>
            <a:pPr marL="514350" indent="-514350"/>
            <a:r>
              <a:rPr lang="fr-FR" dirty="0" smtClean="0">
                <a:solidFill>
                  <a:srgbClr val="595959"/>
                </a:solidFill>
              </a:rPr>
              <a:t>… de l’ouverture</a:t>
            </a:r>
          </a:p>
          <a:p>
            <a:pPr marL="514350" indent="-514350"/>
            <a:endParaRPr lang="fr-FR" dirty="0" smtClean="0">
              <a:solidFill>
                <a:srgbClr val="595959"/>
              </a:solidFill>
            </a:endParaRPr>
          </a:p>
          <a:p>
            <a:pPr marL="514350" indent="-514350"/>
            <a:r>
              <a:rPr lang="fr-FR" dirty="0" smtClean="0">
                <a:solidFill>
                  <a:srgbClr val="595959"/>
                </a:solidFill>
              </a:rPr>
              <a:t>Acquis de base</a:t>
            </a:r>
            <a:endParaRPr lang="fr-FR" dirty="0">
              <a:solidFill>
                <a:srgbClr val="595959"/>
              </a:solidFill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18771D-0EEB-024B-B5C4-A4BBF67FC8E9}" type="slidenum">
              <a:rPr lang="fr-FR" smtClean="0"/>
              <a:pPr/>
              <a:t>15</a:t>
            </a:fld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fr-FR" sz="3200" dirty="0" smtClean="0"/>
              <a:t>Au </a:t>
            </a:r>
            <a:r>
              <a:rPr lang="fr-FR" sz="3200" dirty="0"/>
              <a:t>niveau</a:t>
            </a:r>
            <a:r>
              <a:rPr lang="fr-FR" sz="3200" dirty="0" smtClean="0"/>
              <a:t> de l’expression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5059362"/>
          </a:xfrm>
        </p:spPr>
        <p:txBody>
          <a:bodyPr/>
          <a:lstStyle/>
          <a:p>
            <a:r>
              <a:rPr lang="nl-BE" sz="2400" dirty="0" smtClean="0"/>
              <a:t>Avoir écrit des mathématiques en français, avec les bons mots de liaison.</a:t>
            </a:r>
          </a:p>
          <a:p>
            <a:pPr>
              <a:buNone/>
            </a:pPr>
            <a:r>
              <a:rPr lang="nl-BE" sz="2400" dirty="0" smtClean="0"/>
              <a:t>	Savoir exprimer une argumentation oralement et par écrit.</a:t>
            </a:r>
          </a:p>
          <a:p>
            <a:pPr>
              <a:buNone/>
            </a:pPr>
            <a:endParaRPr lang="fr-FR" sz="2400" dirty="0" smtClean="0"/>
          </a:p>
          <a:p>
            <a:pPr>
              <a:buNone/>
            </a:pPr>
            <a:r>
              <a:rPr lang="fr-FR" sz="2400" dirty="0" smtClean="0"/>
              <a:t>	</a:t>
            </a:r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18771D-0EEB-024B-B5C4-A4BBF67FC8E9}" type="slidenum">
              <a:rPr lang="fr-FR" smtClean="0"/>
              <a:pPr/>
              <a:t>16</a:t>
            </a:fld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fr-FR" sz="3200" dirty="0" smtClean="0"/>
              <a:t>Au </a:t>
            </a:r>
            <a:r>
              <a:rPr lang="fr-FR" sz="3200" dirty="0"/>
              <a:t>niveau</a:t>
            </a:r>
            <a:r>
              <a:rPr lang="fr-FR" sz="3200" dirty="0" smtClean="0"/>
              <a:t> de l’expression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5059362"/>
          </a:xfrm>
        </p:spPr>
        <p:txBody>
          <a:bodyPr/>
          <a:lstStyle/>
          <a:p>
            <a:r>
              <a:rPr lang="nl-BE" sz="2400" dirty="0" smtClean="0"/>
              <a:t>Avoir écrit des mathématiques en français, avec les bons mots de liaison.</a:t>
            </a:r>
          </a:p>
          <a:p>
            <a:pPr>
              <a:buNone/>
            </a:pPr>
            <a:r>
              <a:rPr lang="nl-BE" sz="2400" dirty="0" smtClean="0"/>
              <a:t>	Savoir exprimer une argumentation oralement et par écrit.</a:t>
            </a:r>
          </a:p>
          <a:p>
            <a:r>
              <a:rPr lang="nl-BE" sz="2400" dirty="0" smtClean="0"/>
              <a:t>Savoir distinguer le statut des affirmations :</a:t>
            </a:r>
          </a:p>
          <a:p>
            <a:pPr>
              <a:buNone/>
            </a:pPr>
            <a:r>
              <a:rPr lang="nl-BE" sz="2400" dirty="0" smtClean="0"/>
              <a:t>	</a:t>
            </a:r>
            <a:r>
              <a:rPr lang="fr-FR" sz="2400" dirty="0" smtClean="0"/>
              <a:t>- on doit montrer que …</a:t>
            </a:r>
          </a:p>
          <a:p>
            <a:pPr>
              <a:buNone/>
            </a:pPr>
            <a:r>
              <a:rPr lang="nl-BE" sz="2400" dirty="0" smtClean="0"/>
              <a:t>	- on sait que</a:t>
            </a:r>
            <a:r>
              <a:rPr lang="fr-FR" sz="2400" dirty="0" smtClean="0"/>
              <a:t>…,</a:t>
            </a:r>
          </a:p>
          <a:p>
            <a:pPr>
              <a:buNone/>
            </a:pPr>
            <a:r>
              <a:rPr lang="fr-FR" sz="2400" dirty="0" smtClean="0"/>
              <a:t>	- on déduit que …,</a:t>
            </a:r>
          </a:p>
          <a:p>
            <a:pPr>
              <a:buNone/>
            </a:pPr>
            <a:endParaRPr lang="fr-FR" sz="2400" dirty="0" smtClean="0"/>
          </a:p>
          <a:p>
            <a:pPr>
              <a:buNone/>
            </a:pPr>
            <a:r>
              <a:rPr lang="fr-FR" sz="2400" dirty="0" smtClean="0"/>
              <a:t>	</a:t>
            </a:r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18771D-0EEB-024B-B5C4-A4BBF67FC8E9}" type="slidenum">
              <a:rPr lang="fr-FR" smtClean="0"/>
              <a:pPr/>
              <a:t>17</a:t>
            </a:fld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r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Attentes au niveau …</a:t>
            </a:r>
            <a:endParaRPr lang="fr-FR" dirty="0"/>
          </a:p>
        </p:txBody>
      </p:sp>
      <p:sp>
        <p:nvSpPr>
          <p:cNvPr id="17" name="Espace réservé du contenu 1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/>
            <a:r>
              <a:rPr lang="fr-FR" dirty="0" smtClean="0">
                <a:solidFill>
                  <a:srgbClr val="595959"/>
                </a:solidFill>
              </a:rPr>
              <a:t>… de la résolution de problèmes	</a:t>
            </a:r>
          </a:p>
          <a:p>
            <a:pPr marL="514350" indent="-514350"/>
            <a:r>
              <a:rPr lang="fr-FR" dirty="0" smtClean="0">
                <a:solidFill>
                  <a:srgbClr val="595959"/>
                </a:solidFill>
              </a:rPr>
              <a:t>… épistémologique</a:t>
            </a:r>
          </a:p>
          <a:p>
            <a:pPr marL="514350" indent="-514350"/>
            <a:r>
              <a:rPr lang="fr-FR" dirty="0" smtClean="0">
                <a:solidFill>
                  <a:srgbClr val="595959"/>
                </a:solidFill>
              </a:rPr>
              <a:t>… de la rigueur</a:t>
            </a:r>
          </a:p>
          <a:p>
            <a:pPr marL="514350" indent="-514350"/>
            <a:r>
              <a:rPr lang="fr-FR" dirty="0" smtClean="0">
                <a:solidFill>
                  <a:srgbClr val="595959"/>
                </a:solidFill>
              </a:rPr>
              <a:t>… de l’expression</a:t>
            </a:r>
          </a:p>
          <a:p>
            <a:pPr marL="514350" indent="-514350"/>
            <a:r>
              <a:rPr lang="fr-FR" dirty="0" smtClean="0"/>
              <a:t>… de l’ouverture</a:t>
            </a:r>
          </a:p>
          <a:p>
            <a:pPr marL="514350" indent="-514350"/>
            <a:endParaRPr lang="fr-FR" dirty="0" smtClean="0"/>
          </a:p>
          <a:p>
            <a:pPr marL="514350" indent="-514350"/>
            <a:r>
              <a:rPr lang="fr-FR" dirty="0" smtClean="0">
                <a:solidFill>
                  <a:srgbClr val="595959"/>
                </a:solidFill>
              </a:rPr>
              <a:t>Acquis de base</a:t>
            </a:r>
            <a:endParaRPr lang="fr-FR" dirty="0">
              <a:solidFill>
                <a:srgbClr val="595959"/>
              </a:solidFill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18771D-0EEB-024B-B5C4-A4BBF67FC8E9}" type="slidenum">
              <a:rPr lang="fr-FR" smtClean="0"/>
              <a:pPr/>
              <a:t>18</a:t>
            </a:fld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85800" y="1028700"/>
            <a:ext cx="8229600" cy="1143000"/>
          </a:xfrm>
        </p:spPr>
        <p:txBody>
          <a:bodyPr>
            <a:noAutofit/>
          </a:bodyPr>
          <a:lstStyle/>
          <a:p>
            <a:r>
              <a:rPr lang="fr-FR" sz="3200" dirty="0" smtClean="0"/>
              <a:t>Bon sens et intuition,</a:t>
            </a:r>
            <a:br>
              <a:rPr lang="fr-FR" sz="3200" dirty="0" smtClean="0"/>
            </a:br>
            <a:r>
              <a:rPr lang="fr-FR" sz="3200" dirty="0" smtClean="0"/>
              <a:t> plaisir de la recherche et questionnement,</a:t>
            </a:r>
            <a:br>
              <a:rPr lang="fr-FR" sz="3200" dirty="0" smtClean="0"/>
            </a:br>
            <a:r>
              <a:rPr lang="fr-FR" sz="3200" dirty="0" smtClean="0"/>
              <a:t>sensibilité à la rigueur.</a:t>
            </a:r>
            <a:endParaRPr lang="fr-FR" sz="32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2971800"/>
            <a:ext cx="8229600" cy="3154363"/>
          </a:xfrm>
        </p:spPr>
        <p:txBody>
          <a:bodyPr/>
          <a:lstStyle/>
          <a:p>
            <a:pPr>
              <a:buNone/>
            </a:pPr>
            <a:r>
              <a:rPr lang="fr-FR" dirty="0" smtClean="0"/>
              <a:t>	</a:t>
            </a:r>
          </a:p>
          <a:p>
            <a:endParaRPr lang="fr-FR" dirty="0" smtClean="0"/>
          </a:p>
          <a:p>
            <a:pPr>
              <a:buNone/>
            </a:pPr>
            <a:r>
              <a:rPr lang="fr-FR" dirty="0" smtClean="0"/>
              <a:t>	</a:t>
            </a:r>
          </a:p>
          <a:p>
            <a:endParaRPr lang="fr-FR" dirty="0" smtClean="0"/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18771D-0EEB-024B-B5C4-A4BBF67FC8E9}" type="slidenum">
              <a:rPr lang="fr-FR" smtClean="0"/>
              <a:pPr/>
              <a:t>1</a:t>
            </a:fld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fr-FR" sz="3200" dirty="0" smtClean="0"/>
              <a:t>Au </a:t>
            </a:r>
            <a:r>
              <a:rPr lang="fr-FR" sz="3200" dirty="0"/>
              <a:t>niveau</a:t>
            </a:r>
            <a:r>
              <a:rPr lang="fr-FR" sz="3200" dirty="0" smtClean="0"/>
              <a:t> de l’ouverture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5059362"/>
          </a:xfrm>
        </p:spPr>
        <p:txBody>
          <a:bodyPr/>
          <a:lstStyle/>
          <a:p>
            <a:r>
              <a:rPr lang="nl-BE" sz="2400" dirty="0" smtClean="0"/>
              <a:t>Etre curieux, intéressé par les mathématiques, y compris celles qu’on ne devra pas enseigner</a:t>
            </a:r>
            <a:r>
              <a:rPr lang="fr-FR" sz="2400" dirty="0" smtClean="0"/>
              <a:t>.</a:t>
            </a:r>
            <a:endParaRPr lang="nl-BE" sz="2400" dirty="0" smtClean="0"/>
          </a:p>
          <a:p>
            <a:endParaRPr lang="fr-FR" sz="2400" dirty="0" smtClean="0"/>
          </a:p>
          <a:p>
            <a:pPr>
              <a:buNone/>
            </a:pPr>
            <a:endParaRPr lang="fr-FR" sz="2400" dirty="0" smtClean="0"/>
          </a:p>
          <a:p>
            <a:pPr>
              <a:buNone/>
            </a:pPr>
            <a:r>
              <a:rPr lang="fr-FR" sz="2400" dirty="0" smtClean="0"/>
              <a:t>	</a:t>
            </a:r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18771D-0EEB-024B-B5C4-A4BBF67FC8E9}" type="slidenum">
              <a:rPr lang="fr-FR" smtClean="0"/>
              <a:pPr/>
              <a:t>19</a:t>
            </a:fld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fr-FR" sz="3200" dirty="0" smtClean="0"/>
              <a:t>Au </a:t>
            </a:r>
            <a:r>
              <a:rPr lang="fr-FR" sz="3200" dirty="0"/>
              <a:t>niveau</a:t>
            </a:r>
            <a:r>
              <a:rPr lang="fr-FR" sz="3200" dirty="0" smtClean="0"/>
              <a:t> de l’ouverture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5059362"/>
          </a:xfrm>
        </p:spPr>
        <p:txBody>
          <a:bodyPr/>
          <a:lstStyle/>
          <a:p>
            <a:r>
              <a:rPr lang="nl-BE" sz="2400" dirty="0" smtClean="0"/>
              <a:t>Etre curieux, intéressés par les </a:t>
            </a:r>
            <a:r>
              <a:rPr lang="nl-BE" sz="2400" dirty="0" err="1" smtClean="0"/>
              <a:t>mathématiques</a:t>
            </a:r>
            <a:r>
              <a:rPr lang="nl-BE" sz="2400" dirty="0" smtClean="0"/>
              <a:t>, y compris celles qu’on ne devra pas enseigner</a:t>
            </a:r>
            <a:r>
              <a:rPr lang="fr-FR" sz="2400" dirty="0" smtClean="0"/>
              <a:t>.</a:t>
            </a:r>
            <a:endParaRPr lang="nl-BE" sz="2400" dirty="0" smtClean="0"/>
          </a:p>
          <a:p>
            <a:r>
              <a:rPr lang="nl-BE" sz="2400" dirty="0" smtClean="0"/>
              <a:t>Savoir écouter la pensée d’autrui.</a:t>
            </a:r>
            <a:endParaRPr lang="fr-FR" sz="2400" dirty="0" smtClean="0"/>
          </a:p>
          <a:p>
            <a:pPr>
              <a:buNone/>
            </a:pPr>
            <a:endParaRPr lang="fr-FR" sz="2400" dirty="0" smtClean="0"/>
          </a:p>
          <a:p>
            <a:pPr>
              <a:buNone/>
            </a:pPr>
            <a:r>
              <a:rPr lang="fr-FR" sz="2400" dirty="0" smtClean="0"/>
              <a:t>	</a:t>
            </a:r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18771D-0EEB-024B-B5C4-A4BBF67FC8E9}" type="slidenum">
              <a:rPr lang="fr-FR" smtClean="0"/>
              <a:pPr/>
              <a:t>20</a:t>
            </a:fld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fr-FR" sz="3200" dirty="0" smtClean="0"/>
              <a:t>Au </a:t>
            </a:r>
            <a:r>
              <a:rPr lang="fr-FR" sz="3200" dirty="0"/>
              <a:t>niveau</a:t>
            </a:r>
            <a:r>
              <a:rPr lang="fr-FR" sz="3200" dirty="0" smtClean="0"/>
              <a:t> de l’ouverture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5059362"/>
          </a:xfrm>
        </p:spPr>
        <p:txBody>
          <a:bodyPr/>
          <a:lstStyle/>
          <a:p>
            <a:r>
              <a:rPr lang="nl-BE" sz="2400" dirty="0" smtClean="0"/>
              <a:t>Etre curieux, intéressés par les </a:t>
            </a:r>
            <a:r>
              <a:rPr lang="nl-BE" sz="2400" dirty="0" err="1" smtClean="0"/>
              <a:t>mathématiques</a:t>
            </a:r>
            <a:r>
              <a:rPr lang="nl-BE" sz="2400" dirty="0" smtClean="0"/>
              <a:t>, y compris celles qu’on ne devra pas enseigner</a:t>
            </a:r>
            <a:r>
              <a:rPr lang="fr-FR" sz="2400" dirty="0" smtClean="0"/>
              <a:t>.</a:t>
            </a:r>
            <a:endParaRPr lang="nl-BE" sz="2400" dirty="0" smtClean="0"/>
          </a:p>
          <a:p>
            <a:r>
              <a:rPr lang="nl-BE" sz="2400" dirty="0" smtClean="0"/>
              <a:t>Savoir écouter la pensée d’autrui.</a:t>
            </a:r>
          </a:p>
          <a:p>
            <a:r>
              <a:rPr lang="nl-BE" sz="2400" dirty="0" smtClean="0"/>
              <a:t>Etre capable de revoir des notions par soi-même.</a:t>
            </a:r>
          </a:p>
          <a:p>
            <a:endParaRPr lang="fr-FR" sz="2400" dirty="0" smtClean="0"/>
          </a:p>
          <a:p>
            <a:pPr>
              <a:buNone/>
            </a:pPr>
            <a:endParaRPr lang="fr-FR" sz="2400" dirty="0" smtClean="0"/>
          </a:p>
          <a:p>
            <a:pPr>
              <a:buNone/>
            </a:pPr>
            <a:r>
              <a:rPr lang="fr-FR" sz="2400" dirty="0" smtClean="0"/>
              <a:t>	</a:t>
            </a:r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18771D-0EEB-024B-B5C4-A4BBF67FC8E9}" type="slidenum">
              <a:rPr lang="fr-FR" smtClean="0"/>
              <a:pPr/>
              <a:t>21</a:t>
            </a:fld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r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Attentes au niveau …</a:t>
            </a:r>
            <a:endParaRPr lang="fr-FR" dirty="0"/>
          </a:p>
        </p:txBody>
      </p:sp>
      <p:sp>
        <p:nvSpPr>
          <p:cNvPr id="17" name="Espace réservé du contenu 1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/>
            <a:r>
              <a:rPr lang="fr-FR" dirty="0" smtClean="0">
                <a:solidFill>
                  <a:srgbClr val="595959"/>
                </a:solidFill>
              </a:rPr>
              <a:t>… de la résolution de problèmes	</a:t>
            </a:r>
          </a:p>
          <a:p>
            <a:pPr marL="514350" indent="-514350"/>
            <a:r>
              <a:rPr lang="fr-FR" dirty="0" smtClean="0">
                <a:solidFill>
                  <a:srgbClr val="595959"/>
                </a:solidFill>
              </a:rPr>
              <a:t>… épistémologique</a:t>
            </a:r>
          </a:p>
          <a:p>
            <a:pPr marL="514350" indent="-514350"/>
            <a:r>
              <a:rPr lang="fr-FR" dirty="0" smtClean="0">
                <a:solidFill>
                  <a:srgbClr val="595959"/>
                </a:solidFill>
              </a:rPr>
              <a:t>… de la rigueur</a:t>
            </a:r>
          </a:p>
          <a:p>
            <a:pPr marL="514350" indent="-514350"/>
            <a:r>
              <a:rPr lang="fr-FR" dirty="0" smtClean="0">
                <a:solidFill>
                  <a:srgbClr val="595959"/>
                </a:solidFill>
              </a:rPr>
              <a:t>… de l’expression</a:t>
            </a:r>
          </a:p>
          <a:p>
            <a:pPr marL="514350" indent="-514350"/>
            <a:r>
              <a:rPr lang="fr-FR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… de l’ouverture</a:t>
            </a:r>
          </a:p>
          <a:p>
            <a:pPr marL="0" indent="0">
              <a:buNone/>
            </a:pPr>
            <a:endParaRPr lang="fr-FR" dirty="0" smtClean="0"/>
          </a:p>
          <a:p>
            <a:pPr marL="514350" indent="-514350"/>
            <a:r>
              <a:rPr lang="fr-FR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Acquis de base</a:t>
            </a:r>
            <a:endParaRPr lang="fr-FR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18771D-0EEB-024B-B5C4-A4BBF67FC8E9}" type="slidenum">
              <a:rPr lang="fr-FR" smtClean="0"/>
              <a:pPr/>
              <a:t>22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66595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fr-FR" sz="3200" dirty="0" smtClean="0"/>
              <a:t>Acquis de base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5059362"/>
          </a:xfrm>
        </p:spPr>
        <p:txBody>
          <a:bodyPr/>
          <a:lstStyle/>
          <a:p>
            <a:r>
              <a:rPr lang="nl-BE" sz="2400" dirty="0" smtClean="0"/>
              <a:t>Jusqu’à la 4</a:t>
            </a:r>
            <a:r>
              <a:rPr lang="nl-BE" sz="2400" baseline="30000" dirty="0" smtClean="0"/>
              <a:t>e</a:t>
            </a:r>
            <a:r>
              <a:rPr lang="nl-BE" sz="2400" dirty="0" smtClean="0"/>
              <a:t> secondaire : maîtriser les contenus </a:t>
            </a:r>
          </a:p>
          <a:p>
            <a:r>
              <a:rPr lang="nl-BE" sz="2400" dirty="0" smtClean="0"/>
              <a:t>5</a:t>
            </a:r>
            <a:r>
              <a:rPr lang="nl-BE" sz="2400" baseline="30000" dirty="0" smtClean="0"/>
              <a:t>e</a:t>
            </a:r>
            <a:r>
              <a:rPr lang="nl-BE" sz="2400" dirty="0" smtClean="0"/>
              <a:t> et 6</a:t>
            </a:r>
            <a:r>
              <a:rPr lang="nl-BE" sz="2400" baseline="30000" dirty="0" smtClean="0"/>
              <a:t>e</a:t>
            </a:r>
            <a:r>
              <a:rPr lang="nl-BE" sz="2400" dirty="0" smtClean="0"/>
              <a:t> secondaire : rien n’est inutile.</a:t>
            </a:r>
          </a:p>
          <a:p>
            <a:pPr>
              <a:buNone/>
            </a:pPr>
            <a:r>
              <a:rPr lang="fr-FR" sz="2000" dirty="0" smtClean="0"/>
              <a:t>	</a:t>
            </a:r>
          </a:p>
          <a:p>
            <a:endParaRPr lang="fr-FR" sz="2000" dirty="0" smtClean="0"/>
          </a:p>
          <a:p>
            <a:pPr>
              <a:buNone/>
            </a:pPr>
            <a:endParaRPr lang="nl-BE" sz="2000" dirty="0" smtClean="0"/>
          </a:p>
          <a:p>
            <a:endParaRPr lang="fr-FR" sz="2400" dirty="0" smtClean="0"/>
          </a:p>
          <a:p>
            <a:pPr>
              <a:buNone/>
            </a:pPr>
            <a:endParaRPr lang="fr-FR" sz="2400" dirty="0" smtClean="0"/>
          </a:p>
          <a:p>
            <a:pPr>
              <a:buNone/>
            </a:pPr>
            <a:r>
              <a:rPr lang="fr-FR" sz="2400" dirty="0" smtClean="0"/>
              <a:t>	</a:t>
            </a:r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18771D-0EEB-024B-B5C4-A4BBF67FC8E9}" type="slidenum">
              <a:rPr lang="fr-FR" smtClean="0"/>
              <a:pPr/>
              <a:t>23</a:t>
            </a:fld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fr-FR" sz="3200" dirty="0" smtClean="0"/>
              <a:t>Acquis de base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5303837"/>
          </a:xfrm>
        </p:spPr>
        <p:txBody>
          <a:bodyPr>
            <a:normAutofit fontScale="92500" lnSpcReduction="20000"/>
          </a:bodyPr>
          <a:lstStyle/>
          <a:p>
            <a:r>
              <a:rPr lang="fr-FR" sz="2400" dirty="0" smtClean="0"/>
              <a:t>« Le </a:t>
            </a:r>
            <a:r>
              <a:rPr lang="fr-FR" sz="2400" dirty="0"/>
              <a:t>cours de mathématique, comme les autres cours, développe la coopération, la prise </a:t>
            </a:r>
            <a:r>
              <a:rPr lang="fr-FR" sz="2400" dirty="0" smtClean="0"/>
              <a:t>de parole</a:t>
            </a:r>
            <a:r>
              <a:rPr lang="fr-FR" sz="2400" dirty="0"/>
              <a:t>, l'écoute, la régularité dans le travail… Mais de manière plus spécifique, le </a:t>
            </a:r>
            <a:r>
              <a:rPr lang="fr-FR" sz="2400" dirty="0" smtClean="0"/>
              <a:t>travail mathématique </a:t>
            </a:r>
            <a:r>
              <a:rPr lang="fr-FR" sz="2400" dirty="0"/>
              <a:t>apprend à argumenter dans un cadre de pensée et avec un langage qui lui </a:t>
            </a:r>
            <a:r>
              <a:rPr lang="fr-FR" sz="2400" dirty="0" smtClean="0"/>
              <a:t>sont propres (...) »</a:t>
            </a:r>
          </a:p>
          <a:p>
            <a:pPr>
              <a:buNone/>
            </a:pPr>
            <a:r>
              <a:rPr lang="fr-FR" sz="2400" dirty="0" smtClean="0"/>
              <a:t>	</a:t>
            </a:r>
            <a:r>
              <a:rPr lang="fr-FR" sz="2000" dirty="0" smtClean="0"/>
              <a:t>Programmes </a:t>
            </a:r>
            <a:r>
              <a:rPr lang="fr-FR" sz="2000" dirty="0"/>
              <a:t>des 1</a:t>
            </a:r>
            <a:r>
              <a:rPr lang="fr-FR" sz="2000" baseline="30000" dirty="0"/>
              <a:t>er</a:t>
            </a:r>
            <a:r>
              <a:rPr lang="fr-FR" sz="2000" dirty="0"/>
              <a:t>, 2</a:t>
            </a:r>
            <a:r>
              <a:rPr lang="fr-FR" sz="2000" baseline="30000" dirty="0"/>
              <a:t>e</a:t>
            </a:r>
            <a:r>
              <a:rPr lang="fr-FR" sz="2000" dirty="0"/>
              <a:t> et  3</a:t>
            </a:r>
            <a:r>
              <a:rPr lang="fr-FR" sz="2000" baseline="30000" dirty="0"/>
              <a:t>e</a:t>
            </a:r>
            <a:r>
              <a:rPr lang="fr-FR" sz="2000" dirty="0"/>
              <a:t> degrés Général de transition SEGEC</a:t>
            </a:r>
            <a:endParaRPr lang="fr-FR" sz="2000" dirty="0" smtClean="0"/>
          </a:p>
          <a:p>
            <a:r>
              <a:rPr lang="fr-FR" sz="2400" dirty="0" smtClean="0"/>
              <a:t>« (…) développe de multiples compétences chez l'élève : entretenir une relation dynamique au savoir, conjecturer, vérifier, tester, argumenter, améliorer ses outils de communications orale et écrite,... »</a:t>
            </a:r>
          </a:p>
          <a:p>
            <a:pPr>
              <a:buNone/>
            </a:pPr>
            <a:r>
              <a:rPr lang="fr-FR" sz="2400" dirty="0" smtClean="0"/>
              <a:t>	</a:t>
            </a:r>
            <a:r>
              <a:rPr lang="fr-FR" sz="2000" dirty="0" smtClean="0"/>
              <a:t>Programmes des 2</a:t>
            </a:r>
            <a:r>
              <a:rPr lang="fr-FR" sz="2000" baseline="30000" dirty="0" smtClean="0"/>
              <a:t>e</a:t>
            </a:r>
            <a:r>
              <a:rPr lang="fr-FR" sz="2000" dirty="0" smtClean="0"/>
              <a:t> et  3</a:t>
            </a:r>
            <a:r>
              <a:rPr lang="fr-FR" sz="2000" baseline="30000" dirty="0" smtClean="0"/>
              <a:t>e</a:t>
            </a:r>
            <a:r>
              <a:rPr lang="fr-FR" sz="2000" dirty="0" smtClean="0"/>
              <a:t> degrés Général de transition de la Communauté Française</a:t>
            </a:r>
          </a:p>
          <a:p>
            <a:endParaRPr lang="fr-FR" sz="2000" dirty="0" smtClean="0"/>
          </a:p>
          <a:p>
            <a:pPr>
              <a:buNone/>
            </a:pPr>
            <a:endParaRPr lang="nl-BE" sz="2000" dirty="0" smtClean="0"/>
          </a:p>
          <a:p>
            <a:endParaRPr lang="fr-FR" sz="2400" dirty="0" smtClean="0"/>
          </a:p>
          <a:p>
            <a:pPr>
              <a:buNone/>
            </a:pPr>
            <a:endParaRPr lang="fr-FR" sz="2400" dirty="0" smtClean="0"/>
          </a:p>
          <a:p>
            <a:pPr>
              <a:buNone/>
            </a:pPr>
            <a:r>
              <a:rPr lang="fr-FR" sz="2400" dirty="0" smtClean="0"/>
              <a:t>	</a:t>
            </a:r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18771D-0EEB-024B-B5C4-A4BBF67FC8E9}" type="slidenum">
              <a:rPr lang="fr-FR" smtClean="0"/>
              <a:pPr/>
              <a:t>24</a:t>
            </a:fld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r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Attentes au niveau …</a:t>
            </a:r>
            <a:endParaRPr lang="fr-FR" dirty="0"/>
          </a:p>
        </p:txBody>
      </p:sp>
      <p:sp>
        <p:nvSpPr>
          <p:cNvPr id="17" name="Espace réservé du contenu 1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/>
            <a:r>
              <a:rPr lang="fr-FR" dirty="0" smtClean="0"/>
              <a:t>… de la résolution de problèmes	</a:t>
            </a:r>
          </a:p>
          <a:p>
            <a:pPr marL="514350" indent="-514350"/>
            <a:r>
              <a:rPr lang="fr-FR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… épistémologique</a:t>
            </a:r>
          </a:p>
          <a:p>
            <a:pPr marL="514350" indent="-514350"/>
            <a:r>
              <a:rPr lang="fr-FR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… de </a:t>
            </a:r>
            <a:r>
              <a:rPr lang="fr-FR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la rigueur</a:t>
            </a:r>
          </a:p>
          <a:p>
            <a:pPr marL="514350" indent="-514350"/>
            <a:r>
              <a:rPr lang="fr-FR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… de l’expression</a:t>
            </a:r>
          </a:p>
          <a:p>
            <a:pPr marL="514350" indent="-514350"/>
            <a:r>
              <a:rPr lang="fr-FR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… de l’ouverture</a:t>
            </a:r>
          </a:p>
          <a:p>
            <a:pPr marL="514350" indent="-514350"/>
            <a:endParaRPr lang="fr-FR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514350" indent="-514350"/>
            <a:r>
              <a:rPr lang="fr-FR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Acquis de base</a:t>
            </a:r>
            <a:endParaRPr lang="fr-FR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18771D-0EEB-024B-B5C4-A4BBF67FC8E9}" type="slidenum">
              <a:rPr lang="fr-FR" smtClean="0"/>
              <a:pPr/>
              <a:t>2</a:t>
            </a:fld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fr-FR" sz="3200" dirty="0" smtClean="0"/>
              <a:t>Au niveau de la résolution de problèmes</a:t>
            </a:r>
            <a:endParaRPr lang="fr-FR" sz="32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FR" sz="2400" dirty="0" smtClean="0"/>
              <a:t>Pouvoir entrer dans une démarche de recherche</a:t>
            </a:r>
          </a:p>
          <a:p>
            <a:pPr>
              <a:buNone/>
            </a:pPr>
            <a:r>
              <a:rPr lang="fr-FR" sz="2400" dirty="0" smtClean="0"/>
              <a:t>	Penser par soi-même</a:t>
            </a:r>
          </a:p>
          <a:p>
            <a:endParaRPr lang="fr-FR" sz="2400" dirty="0" smtClean="0"/>
          </a:p>
          <a:p>
            <a:endParaRPr lang="fr-FR" sz="2400" dirty="0" smtClean="0"/>
          </a:p>
          <a:p>
            <a:endParaRPr lang="fr-FR" sz="2400" dirty="0" smtClean="0"/>
          </a:p>
          <a:p>
            <a:pPr>
              <a:buNone/>
            </a:pPr>
            <a:r>
              <a:rPr lang="fr-FR" sz="2400" dirty="0" smtClean="0"/>
              <a:t>	</a:t>
            </a:r>
          </a:p>
          <a:p>
            <a:pPr>
              <a:buNone/>
            </a:pPr>
            <a:r>
              <a:rPr lang="fr-FR" sz="2400" i="1" dirty="0" smtClean="0"/>
              <a:t>	</a:t>
            </a:r>
            <a:endParaRPr lang="fr-FR" sz="2400" dirty="0" smtClean="0"/>
          </a:p>
          <a:p>
            <a:pPr>
              <a:buNone/>
            </a:pPr>
            <a:endParaRPr lang="fr-FR" sz="2400" dirty="0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18771D-0EEB-024B-B5C4-A4BBF67FC8E9}" type="slidenum">
              <a:rPr lang="fr-FR" smtClean="0"/>
              <a:pPr/>
              <a:t>3</a:t>
            </a:fld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fr-FR" sz="3200" dirty="0" smtClean="0"/>
              <a:t>Au niveau de la résolution de problèmes</a:t>
            </a:r>
            <a:endParaRPr lang="fr-FR" sz="32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FR" sz="2400" dirty="0" smtClean="0"/>
              <a:t>Pouvoir entrer dans une démarche de recherche</a:t>
            </a:r>
          </a:p>
          <a:p>
            <a:pPr>
              <a:buNone/>
            </a:pPr>
            <a:r>
              <a:rPr lang="fr-FR" sz="2400" dirty="0" smtClean="0"/>
              <a:t>	Penser par soi-même</a:t>
            </a:r>
          </a:p>
          <a:p>
            <a:endParaRPr lang="fr-FR" sz="2400" dirty="0" smtClean="0"/>
          </a:p>
          <a:p>
            <a:r>
              <a:rPr lang="fr-FR" sz="2400" dirty="0" smtClean="0"/>
              <a:t>Ne pas réduire les mathématiques à un ensemble de formules, d’équations, de calculs.</a:t>
            </a:r>
          </a:p>
          <a:p>
            <a:endParaRPr lang="fr-FR" sz="2400" dirty="0" smtClean="0"/>
          </a:p>
          <a:p>
            <a:pPr>
              <a:buNone/>
            </a:pPr>
            <a:r>
              <a:rPr lang="fr-FR" sz="2400" dirty="0" smtClean="0"/>
              <a:t>				</a:t>
            </a:r>
          </a:p>
          <a:p>
            <a:endParaRPr lang="fr-FR" sz="2400" dirty="0" smtClean="0"/>
          </a:p>
          <a:p>
            <a:pPr>
              <a:buNone/>
            </a:pPr>
            <a:r>
              <a:rPr lang="fr-FR" sz="2400" dirty="0" smtClean="0"/>
              <a:t>	</a:t>
            </a:r>
          </a:p>
          <a:p>
            <a:pPr>
              <a:buNone/>
            </a:pPr>
            <a:r>
              <a:rPr lang="fr-FR" sz="2400" i="1" dirty="0" smtClean="0"/>
              <a:t>	</a:t>
            </a:r>
            <a:endParaRPr lang="fr-FR" sz="2400" dirty="0" smtClean="0"/>
          </a:p>
          <a:p>
            <a:pPr>
              <a:buNone/>
            </a:pPr>
            <a:endParaRPr lang="fr-FR" sz="2400" dirty="0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18771D-0EEB-024B-B5C4-A4BBF67FC8E9}" type="slidenum">
              <a:rPr lang="fr-FR" smtClean="0"/>
              <a:pPr/>
              <a:t>4</a:t>
            </a:fld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fr-FR" sz="3200" dirty="0" smtClean="0"/>
              <a:t>Au niveau de la résolution de problèmes</a:t>
            </a:r>
            <a:endParaRPr lang="fr-FR" sz="32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FR" sz="2400" dirty="0" smtClean="0"/>
              <a:t>Pouvoir entrer dans une démarche de recherche</a:t>
            </a:r>
          </a:p>
          <a:p>
            <a:pPr>
              <a:buNone/>
            </a:pPr>
            <a:r>
              <a:rPr lang="fr-FR" sz="2400" dirty="0" smtClean="0"/>
              <a:t>	Penser par soi-même</a:t>
            </a:r>
          </a:p>
          <a:p>
            <a:endParaRPr lang="fr-FR" sz="2400" dirty="0" smtClean="0"/>
          </a:p>
          <a:p>
            <a:r>
              <a:rPr lang="fr-FR" sz="2400" dirty="0" smtClean="0"/>
              <a:t>Ne pas réduire les mathématiques à un ensemble de formules, d’équations, de calculs.</a:t>
            </a:r>
          </a:p>
          <a:p>
            <a:endParaRPr lang="fr-FR" sz="2400" dirty="0" smtClean="0"/>
          </a:p>
          <a:p>
            <a:pPr>
              <a:buNone/>
            </a:pPr>
            <a:r>
              <a:rPr lang="fr-FR" sz="2400" dirty="0" smtClean="0"/>
              <a:t>	Olympiades			vs  			</a:t>
            </a:r>
          </a:p>
          <a:p>
            <a:endParaRPr lang="fr-FR" sz="2400" dirty="0" smtClean="0"/>
          </a:p>
          <a:p>
            <a:pPr>
              <a:buNone/>
            </a:pPr>
            <a:r>
              <a:rPr lang="fr-FR" sz="2400" dirty="0" smtClean="0"/>
              <a:t>	</a:t>
            </a:r>
          </a:p>
          <a:p>
            <a:pPr>
              <a:buNone/>
            </a:pPr>
            <a:r>
              <a:rPr lang="fr-FR" sz="2400" i="1" dirty="0" smtClean="0"/>
              <a:t>	</a:t>
            </a:r>
            <a:endParaRPr lang="fr-FR" sz="2400" dirty="0" smtClean="0"/>
          </a:p>
          <a:p>
            <a:pPr>
              <a:buNone/>
            </a:pPr>
            <a:endParaRPr lang="fr-FR" sz="2400" dirty="0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18771D-0EEB-024B-B5C4-A4BBF67FC8E9}" type="slidenum">
              <a:rPr lang="fr-FR" smtClean="0"/>
              <a:pPr/>
              <a:t>5</a:t>
            </a:fld>
            <a:endParaRPr lang="fr-FR"/>
          </a:p>
        </p:txBody>
      </p:sp>
      <p:graphicFrame>
        <p:nvGraphicFramePr>
          <p:cNvPr id="20482" name="Object 2"/>
          <p:cNvGraphicFramePr>
            <a:graphicFrameLocks noChangeAspect="1"/>
          </p:cNvGraphicFramePr>
          <p:nvPr/>
        </p:nvGraphicFramePr>
        <p:xfrm>
          <a:off x="5105400" y="4114800"/>
          <a:ext cx="1990725" cy="723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5785" name="Équation" r:id="rId4" imgW="698500" imgH="254000" progId="Equation.3">
                  <p:embed/>
                </p:oleObj>
              </mc:Choice>
              <mc:Fallback>
                <p:oleObj name="Équation" r:id="rId4" imgW="698500" imgH="25400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05400" y="4114800"/>
                        <a:ext cx="1990725" cy="7239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r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Attentes au niveau …</a:t>
            </a:r>
            <a:endParaRPr lang="fr-FR" dirty="0"/>
          </a:p>
        </p:txBody>
      </p:sp>
      <p:sp>
        <p:nvSpPr>
          <p:cNvPr id="17" name="Espace réservé du contenu 1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/>
            <a:r>
              <a:rPr lang="fr-FR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… de la résolution de problèmes	</a:t>
            </a:r>
          </a:p>
          <a:p>
            <a:pPr marL="514350" indent="-514350"/>
            <a:r>
              <a:rPr lang="fr-FR" dirty="0" smtClean="0"/>
              <a:t>… épistémologique</a:t>
            </a:r>
          </a:p>
          <a:p>
            <a:pPr marL="514350" indent="-514350"/>
            <a:r>
              <a:rPr lang="fr-FR" dirty="0" smtClean="0">
                <a:solidFill>
                  <a:srgbClr val="595959"/>
                </a:solidFill>
              </a:rPr>
              <a:t>… de la rigueur</a:t>
            </a:r>
          </a:p>
          <a:p>
            <a:pPr marL="514350" indent="-514350"/>
            <a:r>
              <a:rPr lang="fr-FR" dirty="0" smtClean="0">
                <a:solidFill>
                  <a:srgbClr val="595959"/>
                </a:solidFill>
              </a:rPr>
              <a:t>… de l’expression</a:t>
            </a:r>
          </a:p>
          <a:p>
            <a:pPr marL="514350" indent="-514350"/>
            <a:r>
              <a:rPr lang="fr-FR" dirty="0" smtClean="0">
                <a:solidFill>
                  <a:srgbClr val="595959"/>
                </a:solidFill>
              </a:rPr>
              <a:t>… de l’ouverture</a:t>
            </a:r>
          </a:p>
          <a:p>
            <a:pPr marL="514350" indent="-514350"/>
            <a:endParaRPr lang="fr-FR" dirty="0" smtClean="0"/>
          </a:p>
          <a:p>
            <a:pPr marL="514350" indent="-514350"/>
            <a:r>
              <a:rPr lang="fr-FR" dirty="0" smtClean="0">
                <a:solidFill>
                  <a:srgbClr val="595959"/>
                </a:solidFill>
              </a:rPr>
              <a:t>Acquis de base</a:t>
            </a:r>
            <a:endParaRPr lang="fr-FR" dirty="0">
              <a:solidFill>
                <a:srgbClr val="595959"/>
              </a:solidFill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18771D-0EEB-024B-B5C4-A4BBF67FC8E9}" type="slidenum">
              <a:rPr lang="fr-FR" smtClean="0"/>
              <a:pPr/>
              <a:t>6</a:t>
            </a:fld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fr-FR" sz="3600" dirty="0" smtClean="0"/>
              <a:t/>
            </a:r>
            <a:br>
              <a:rPr lang="fr-FR" sz="3600" dirty="0" smtClean="0"/>
            </a:br>
            <a:r>
              <a:rPr lang="fr-FR" sz="3200" dirty="0" smtClean="0"/>
              <a:t>Au </a:t>
            </a:r>
            <a:r>
              <a:rPr lang="fr-FR" sz="3200" dirty="0"/>
              <a:t>niveau épistémologique</a:t>
            </a:r>
            <a:r>
              <a:rPr lang="fr-FR" dirty="0"/>
              <a:t/>
            </a:r>
            <a:br>
              <a:rPr lang="fr-FR" dirty="0"/>
            </a:b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sz="2400" dirty="0" smtClean="0"/>
              <a:t>Pouvoir remettre en question ce que l’on a appris (pas d’argument d’autorité). La question du « pourquoi ».</a:t>
            </a:r>
          </a:p>
          <a:p>
            <a:pPr>
              <a:spcBef>
                <a:spcPts val="1176"/>
              </a:spcBef>
              <a:spcAft>
                <a:spcPts val="1200"/>
              </a:spcAft>
              <a:buNone/>
            </a:pPr>
            <a:r>
              <a:rPr lang="fr-FR" sz="2400" dirty="0" smtClean="0"/>
              <a:t>	Exemple :   pourquoi  				    ?</a:t>
            </a:r>
          </a:p>
          <a:p>
            <a:pPr>
              <a:spcBef>
                <a:spcPts val="1176"/>
              </a:spcBef>
              <a:spcAft>
                <a:spcPts val="1200"/>
              </a:spcAft>
              <a:buNone/>
            </a:pPr>
            <a:r>
              <a:rPr lang="fr-FR" sz="2400" dirty="0" smtClean="0"/>
              <a:t>					 </a:t>
            </a:r>
          </a:p>
          <a:p>
            <a:endParaRPr lang="fr-FR" dirty="0"/>
          </a:p>
        </p:txBody>
      </p:sp>
      <p:graphicFrame>
        <p:nvGraphicFramePr>
          <p:cNvPr id="4" name="Objet 3"/>
          <p:cNvGraphicFramePr>
            <a:graphicFrameLocks noChangeAspect="1"/>
          </p:cNvGraphicFramePr>
          <p:nvPr/>
        </p:nvGraphicFramePr>
        <p:xfrm>
          <a:off x="3732705" y="2362929"/>
          <a:ext cx="1601295" cy="76127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537" name="Équation" r:id="rId3" imgW="774700" imgH="368300" progId="Equation.3">
                  <p:embed/>
                </p:oleObj>
              </mc:Choice>
              <mc:Fallback>
                <p:oleObj name="Équation" r:id="rId3" imgW="774700" imgH="36830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32705" y="2362929"/>
                        <a:ext cx="1601295" cy="761271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18771D-0EEB-024B-B5C4-A4BBF67FC8E9}" type="slidenum">
              <a:rPr lang="fr-FR" smtClean="0"/>
              <a:pPr/>
              <a:t>7</a:t>
            </a:fld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fr-FR" sz="3600" dirty="0" smtClean="0"/>
              <a:t/>
            </a:r>
            <a:br>
              <a:rPr lang="fr-FR" sz="3600" dirty="0" smtClean="0"/>
            </a:br>
            <a:r>
              <a:rPr lang="fr-FR" sz="3200" dirty="0" smtClean="0"/>
              <a:t>Au </a:t>
            </a:r>
            <a:r>
              <a:rPr lang="fr-FR" sz="3200" dirty="0"/>
              <a:t>niveau épistémologique</a:t>
            </a:r>
            <a:r>
              <a:rPr lang="fr-FR" dirty="0"/>
              <a:t/>
            </a:r>
            <a:br>
              <a:rPr lang="fr-FR" dirty="0"/>
            </a:b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sz="2400" dirty="0" smtClean="0"/>
              <a:t>Pouvoir remettre en question ce que l’on a appris (pas d’argument d’autorité). La question du « pourquoi ».</a:t>
            </a:r>
          </a:p>
          <a:p>
            <a:pPr>
              <a:spcBef>
                <a:spcPts val="1176"/>
              </a:spcBef>
              <a:spcAft>
                <a:spcPts val="1200"/>
              </a:spcAft>
              <a:buNone/>
            </a:pPr>
            <a:r>
              <a:rPr lang="fr-FR" sz="2400" dirty="0" smtClean="0"/>
              <a:t>	Exemple :   pourquoi  				    ?</a:t>
            </a:r>
          </a:p>
          <a:p>
            <a:r>
              <a:rPr lang="fr-FR" sz="2400" dirty="0" smtClean="0"/>
              <a:t>Un esprit critique. Notamment sur les sujets ayant trait à l’infini. Pas trop de « c’est évident ».</a:t>
            </a:r>
          </a:p>
          <a:p>
            <a:pPr>
              <a:buNone/>
            </a:pPr>
            <a:r>
              <a:rPr lang="fr-FR" sz="2400" dirty="0" smtClean="0"/>
              <a:t>	Exemple : le cercle est-il vraiment un polygone à dix mille côtés ? </a:t>
            </a:r>
          </a:p>
          <a:p>
            <a:endParaRPr lang="fr-FR" dirty="0"/>
          </a:p>
        </p:txBody>
      </p:sp>
      <p:graphicFrame>
        <p:nvGraphicFramePr>
          <p:cNvPr id="4" name="Objet 3"/>
          <p:cNvGraphicFramePr>
            <a:graphicFrameLocks noChangeAspect="1"/>
          </p:cNvGraphicFramePr>
          <p:nvPr/>
        </p:nvGraphicFramePr>
        <p:xfrm>
          <a:off x="3732705" y="2362929"/>
          <a:ext cx="1601295" cy="76127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017" name="Équation" r:id="rId3" imgW="774700" imgH="368300" progId="Equation.3">
                  <p:embed/>
                </p:oleObj>
              </mc:Choice>
              <mc:Fallback>
                <p:oleObj name="Équation" r:id="rId3" imgW="774700" imgH="36830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32705" y="2362929"/>
                        <a:ext cx="1601295" cy="761271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18771D-0EEB-024B-B5C4-A4BBF67FC8E9}" type="slidenum">
              <a:rPr lang="fr-FR" smtClean="0"/>
              <a:pPr/>
              <a:t>8</a:t>
            </a:fld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392</TotalTime>
  <Words>480</Words>
  <Application>Microsoft Office PowerPoint</Application>
  <PresentationFormat>Affichage à l'écran (4:3)</PresentationFormat>
  <Paragraphs>227</Paragraphs>
  <Slides>25</Slides>
  <Notes>14</Notes>
  <HiddenSlides>0</HiddenSlides>
  <MMClips>0</MMClips>
  <ScaleCrop>false</ScaleCrop>
  <HeadingPairs>
    <vt:vector size="6" baseType="variant">
      <vt:variant>
        <vt:lpstr>Thème</vt:lpstr>
      </vt:variant>
      <vt:variant>
        <vt:i4>1</vt:i4>
      </vt:variant>
      <vt:variant>
        <vt:lpstr>Serveurs OLE incorporés</vt:lpstr>
      </vt:variant>
      <vt:variant>
        <vt:i4>1</vt:i4>
      </vt:variant>
      <vt:variant>
        <vt:lpstr>Titres des diapositives</vt:lpstr>
      </vt:variant>
      <vt:variant>
        <vt:i4>25</vt:i4>
      </vt:variant>
    </vt:vector>
  </HeadingPairs>
  <TitlesOfParts>
    <vt:vector size="27" baseType="lpstr">
      <vt:lpstr>Thème Office</vt:lpstr>
      <vt:lpstr>Équation</vt:lpstr>
      <vt:lpstr>Les mathématiques à l’entrée du Bac AESI en maths :  quelles attentes ?  </vt:lpstr>
      <vt:lpstr>Bon sens et intuition,  plaisir de la recherche et questionnement, sensibilité à la rigueur.</vt:lpstr>
      <vt:lpstr>Attentes au niveau …</vt:lpstr>
      <vt:lpstr>Au niveau de la résolution de problèmes</vt:lpstr>
      <vt:lpstr>Au niveau de la résolution de problèmes</vt:lpstr>
      <vt:lpstr>Au niveau de la résolution de problèmes</vt:lpstr>
      <vt:lpstr>Attentes au niveau …</vt:lpstr>
      <vt:lpstr> Au niveau épistémologique </vt:lpstr>
      <vt:lpstr> Au niveau épistémologique </vt:lpstr>
      <vt:lpstr>Attentes au niveau …</vt:lpstr>
      <vt:lpstr> Au niveau de la rigueur </vt:lpstr>
      <vt:lpstr> Au niveau de la rigueur </vt:lpstr>
      <vt:lpstr> Au niveau de la rigueur </vt:lpstr>
      <vt:lpstr> Au niveau de la rigueur </vt:lpstr>
      <vt:lpstr> Au niveau de la rigueur </vt:lpstr>
      <vt:lpstr>Attentes au niveau …</vt:lpstr>
      <vt:lpstr>Au niveau de l’expression</vt:lpstr>
      <vt:lpstr>Au niveau de l’expression</vt:lpstr>
      <vt:lpstr>Attentes au niveau …</vt:lpstr>
      <vt:lpstr>Au niveau de l’ouverture</vt:lpstr>
      <vt:lpstr>Au niveau de l’ouverture</vt:lpstr>
      <vt:lpstr>Au niveau de l’ouverture</vt:lpstr>
      <vt:lpstr>Attentes au niveau …</vt:lpstr>
      <vt:lpstr>Acquis de base</vt:lpstr>
      <vt:lpstr>Acquis de base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Les mathématiques à l’entrée de l’enseignement supérieur pédagogique AESI : quelles attentes</dc:title>
  <dc:creator>Utilisateur de la version d'évaluation de Office 2004</dc:creator>
  <cp:lastModifiedBy>User</cp:lastModifiedBy>
  <cp:revision>134</cp:revision>
  <dcterms:created xsi:type="dcterms:W3CDTF">2013-11-12T17:35:55Z</dcterms:created>
  <dcterms:modified xsi:type="dcterms:W3CDTF">2013-11-14T21:34:30Z</dcterms:modified>
</cp:coreProperties>
</file>