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6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4905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066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651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108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7692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0584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141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0175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2818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7688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81393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E05F7-5B5E-4DF7-B689-7E7C0FC4E578}" type="datetimeFigureOut">
              <a:rPr lang="fr-BE" smtClean="0"/>
              <a:t>12/11/2013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FDD1A-61D0-4A02-91D5-7891C9C9BD31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0109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r-BE" sz="2000" b="1" dirty="0" smtClean="0"/>
              <a:t>Les mathématiques à l’entrée de l’enseignement supérieur: </a:t>
            </a:r>
            <a:br>
              <a:rPr lang="fr-BE" sz="2000" b="1" dirty="0" smtClean="0"/>
            </a:br>
            <a:r>
              <a:rPr lang="fr-BE" sz="2000" b="1" dirty="0"/>
              <a:t>Q</a:t>
            </a:r>
            <a:r>
              <a:rPr lang="fr-BE" sz="2000" b="1" dirty="0" smtClean="0"/>
              <a:t>uelles attentes pour les étudiants en </a:t>
            </a:r>
            <a:r>
              <a:rPr lang="fr-BE" sz="2000" b="1" dirty="0" smtClean="0">
                <a:solidFill>
                  <a:schemeClr val="accent3">
                    <a:lumMod val="75000"/>
                  </a:schemeClr>
                </a:solidFill>
              </a:rPr>
              <a:t>sciences expérimentales</a:t>
            </a:r>
            <a:r>
              <a:rPr lang="fr-BE" sz="2000" b="1" dirty="0" smtClean="0"/>
              <a:t> ?</a:t>
            </a:r>
            <a:endParaRPr lang="fr-BE" sz="2000" b="1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fr-BE" b="1" dirty="0" smtClean="0"/>
              <a:t>Étudiants en </a:t>
            </a:r>
            <a:r>
              <a:rPr lang="fr-BE" b="1" dirty="0" smtClean="0">
                <a:solidFill>
                  <a:schemeClr val="accent3">
                    <a:lumMod val="75000"/>
                  </a:schemeClr>
                </a:solidFill>
              </a:rPr>
              <a:t>sciences expérimentales:</a:t>
            </a:r>
          </a:p>
          <a:p>
            <a:pPr marL="400050" lvl="1" indent="0">
              <a:buNone/>
            </a:pPr>
            <a:r>
              <a:rPr lang="fr-BE" b="1" dirty="0" smtClean="0">
                <a:solidFill>
                  <a:schemeClr val="accent3">
                    <a:lumMod val="75000"/>
                  </a:schemeClr>
                </a:solidFill>
              </a:rPr>
              <a:t>Biologie </a:t>
            </a:r>
            <a:r>
              <a:rPr lang="fr-BE" b="1" dirty="0" smtClean="0">
                <a:solidFill>
                  <a:schemeClr val="bg2">
                    <a:lumMod val="50000"/>
                  </a:schemeClr>
                </a:solidFill>
              </a:rPr>
              <a:t>(géologie, géographie , biomédicale, chimie, physique)</a:t>
            </a:r>
          </a:p>
          <a:p>
            <a:r>
              <a:rPr lang="fr-BE" b="1" dirty="0">
                <a:solidFill>
                  <a:schemeClr val="tx1"/>
                </a:solidFill>
              </a:rPr>
              <a:t>Math : cours de </a:t>
            </a:r>
            <a:r>
              <a:rPr lang="fr-BE" b="1" dirty="0" smtClean="0">
                <a:solidFill>
                  <a:schemeClr val="tx1"/>
                </a:solidFill>
              </a:rPr>
              <a:t>service</a:t>
            </a:r>
            <a:endParaRPr lang="fr-BE" b="1" dirty="0">
              <a:solidFill>
                <a:schemeClr val="tx1"/>
              </a:solidFill>
            </a:endParaRPr>
          </a:p>
          <a:p>
            <a:pPr marL="400050" lvl="1" indent="0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  <a:latin typeface="Meiryo"/>
                <a:ea typeface="Meiryo"/>
                <a:cs typeface="Meiryo"/>
                <a:sym typeface="Symbol"/>
              </a:rPr>
              <a:t>↝</a:t>
            </a:r>
            <a:r>
              <a:rPr lang="fr-BE" b="1" dirty="0" smtClean="0">
                <a:solidFill>
                  <a:srgbClr val="9BBB59">
                    <a:lumMod val="75000"/>
                  </a:srgbClr>
                </a:solidFill>
              </a:rPr>
              <a:t>Langage utilisé, démonstrations,…</a:t>
            </a:r>
            <a:endParaRPr lang="fr-BE" b="1" dirty="0" smtClean="0">
              <a:solidFill>
                <a:srgbClr val="EEECE1">
                  <a:lumMod val="50000"/>
                </a:srgbClr>
              </a:solidFill>
            </a:endParaRPr>
          </a:p>
          <a:p>
            <a:pPr lvl="0"/>
            <a:r>
              <a:rPr lang="fr-BE" b="1" dirty="0" smtClean="0">
                <a:solidFill>
                  <a:prstClr val="black"/>
                </a:solidFill>
              </a:rPr>
              <a:t>Pas de prérequis disciplinaire ?</a:t>
            </a:r>
          </a:p>
          <a:p>
            <a:pPr marL="400050" lvl="1" indent="0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</a:rPr>
              <a:t>Calcul algébrique, Trigonométrie</a:t>
            </a:r>
            <a:endParaRPr lang="fr-BE" b="1" dirty="0" smtClean="0">
              <a:solidFill>
                <a:srgbClr val="EEECE1">
                  <a:lumMod val="50000"/>
                </a:srgbClr>
              </a:solidFill>
            </a:endParaRPr>
          </a:p>
          <a:p>
            <a:r>
              <a:rPr lang="fr-BE" b="1" dirty="0" smtClean="0">
                <a:solidFill>
                  <a:schemeClr val="tx1"/>
                </a:solidFill>
              </a:rPr>
              <a:t>Concept:</a:t>
            </a:r>
          </a:p>
          <a:p>
            <a:pPr marL="400050" lvl="1" indent="0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</a:rPr>
              <a:t>Maîtrise rapide des techniques</a:t>
            </a:r>
          </a:p>
          <a:p>
            <a:pPr marL="400050" lvl="1" indent="0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</a:rPr>
              <a:t>Compréhension, interprétation (variété de cadres)</a:t>
            </a:r>
          </a:p>
          <a:p>
            <a:pPr marL="400050" lvl="1" indent="0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</a:rPr>
              <a:t>Mobilisation-disponibilité des savoirs</a:t>
            </a:r>
          </a:p>
          <a:p>
            <a:pPr marL="400050" lvl="1" indent="0" algn="ctr">
              <a:buNone/>
            </a:pPr>
            <a:r>
              <a:rPr lang="fr-BE" b="1" dirty="0" smtClean="0">
                <a:solidFill>
                  <a:srgbClr val="9BBB59">
                    <a:lumMod val="75000"/>
                  </a:srgbClr>
                </a:solidFill>
                <a:sym typeface="Symbol"/>
              </a:rPr>
              <a:t> Modélisation</a:t>
            </a:r>
            <a:endParaRPr lang="fr-BE" b="1" dirty="0" smtClean="0">
              <a:solidFill>
                <a:srgbClr val="EEECE1">
                  <a:lumMod val="50000"/>
                </a:srgb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7545" y="6255218"/>
            <a:ext cx="8208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dirty="0" smtClean="0">
                <a:solidFill>
                  <a:schemeClr val="accent3">
                    <a:lumMod val="75000"/>
                  </a:schemeClr>
                </a:solidFill>
              </a:rPr>
              <a:t>Martine De Vleeschouwer			</a:t>
            </a:r>
            <a:r>
              <a:rPr lang="fr-BE" sz="1600" dirty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fr-BE" sz="1600" dirty="0" smtClean="0">
                <a:solidFill>
                  <a:schemeClr val="accent3">
                    <a:lumMod val="75000"/>
                  </a:schemeClr>
                </a:solidFill>
              </a:rPr>
              <a:t>Université de Namur</a:t>
            </a:r>
            <a:endParaRPr lang="fr-BE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84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67</Words>
  <Application>Microsoft Office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Les mathématiques à l’entrée de l’enseignement supérieur:  Quelles attentes pour les étudiants en sciences expérimentales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mathématiques à l’entrée de l’enseignement supérieur:  Quelles attentes pour les étudiants en sciences expérimentales ?</dc:title>
  <dc:creator>MDV</dc:creator>
  <cp:lastModifiedBy>MDV</cp:lastModifiedBy>
  <cp:revision>7</cp:revision>
  <cp:lastPrinted>2013-10-31T22:39:55Z</cp:lastPrinted>
  <dcterms:created xsi:type="dcterms:W3CDTF">2013-10-30T13:47:43Z</dcterms:created>
  <dcterms:modified xsi:type="dcterms:W3CDTF">2013-11-12T07:34:53Z</dcterms:modified>
</cp:coreProperties>
</file>