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26"/>
  </p:notesMasterIdLst>
  <p:handoutMasterIdLst>
    <p:handoutMasterId r:id="rId27"/>
  </p:handoutMasterIdLst>
  <p:sldIdLst>
    <p:sldId id="258" r:id="rId2"/>
    <p:sldId id="337" r:id="rId3"/>
    <p:sldId id="322" r:id="rId4"/>
    <p:sldId id="338" r:id="rId5"/>
    <p:sldId id="343" r:id="rId6"/>
    <p:sldId id="344" r:id="rId7"/>
    <p:sldId id="339" r:id="rId8"/>
    <p:sldId id="345" r:id="rId9"/>
    <p:sldId id="346" r:id="rId10"/>
    <p:sldId id="347" r:id="rId11"/>
    <p:sldId id="364" r:id="rId12"/>
    <p:sldId id="348" r:id="rId13"/>
    <p:sldId id="349" r:id="rId14"/>
    <p:sldId id="366" r:id="rId15"/>
    <p:sldId id="350" r:id="rId16"/>
    <p:sldId id="367" r:id="rId17"/>
    <p:sldId id="365" r:id="rId18"/>
    <p:sldId id="355" r:id="rId19"/>
    <p:sldId id="356" r:id="rId20"/>
    <p:sldId id="358" r:id="rId21"/>
    <p:sldId id="359" r:id="rId22"/>
    <p:sldId id="362" r:id="rId23"/>
    <p:sldId id="360" r:id="rId24"/>
    <p:sldId id="363" r:id="rId25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5B6F259A-79A3-407A-88BF-7912270BC7A8}">
          <p14:sldIdLst>
            <p14:sldId id="258"/>
            <p14:sldId id="337"/>
            <p14:sldId id="322"/>
            <p14:sldId id="338"/>
            <p14:sldId id="343"/>
            <p14:sldId id="344"/>
            <p14:sldId id="339"/>
            <p14:sldId id="345"/>
            <p14:sldId id="346"/>
            <p14:sldId id="347"/>
            <p14:sldId id="364"/>
            <p14:sldId id="348"/>
            <p14:sldId id="349"/>
            <p14:sldId id="366"/>
            <p14:sldId id="350"/>
            <p14:sldId id="367"/>
            <p14:sldId id="365"/>
            <p14:sldId id="355"/>
            <p14:sldId id="356"/>
            <p14:sldId id="358"/>
            <p14:sldId id="359"/>
            <p14:sldId id="362"/>
            <p14:sldId id="360"/>
          </p14:sldIdLst>
        </p14:section>
        <p14:section name="Section sans titre" id="{EAA0B538-34EC-4945-89A4-2EB9FB57E8CB}">
          <p14:sldIdLst>
            <p14:sldId id="3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613" autoAdjust="0"/>
  </p:normalViewPr>
  <p:slideViewPr>
    <p:cSldViewPr>
      <p:cViewPr>
        <p:scale>
          <a:sx n="60" d="100"/>
          <a:sy n="60" d="100"/>
        </p:scale>
        <p:origin x="-39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monty\Desktop\Recherches%202012\Analyses%20caro\data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emonty.FAPSE\Local%20Settings\Temp\TENDANCE%203%20DOMAINES-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G/TT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Lbls>
            <c:dLbl>
              <c:idx val="0"/>
              <c:layout>
                <c:manualLayout>
                  <c:x val="4.1666666666666857E-3"/>
                  <c:y val="-9.6875000000000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1666666666666666E-3"/>
                  <c:y val="-0.128124999999999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2500000000000003E-3"/>
                  <c:y val="-4.68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1666666666666666E-3"/>
                  <c:y val="-5.3124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Feuil1!$A$2:$A$5</c:f>
              <c:strCache>
                <c:ptCount val="4"/>
                <c:pt idx="0">
                  <c:v>1er degré</c:v>
                </c:pt>
                <c:pt idx="1">
                  <c:v>3e année</c:v>
                </c:pt>
                <c:pt idx="2">
                  <c:v>4e année</c:v>
                </c:pt>
                <c:pt idx="3">
                  <c:v>5e/6e année</c:v>
                </c:pt>
              </c:strCache>
            </c:strRef>
          </c:cat>
          <c:val>
            <c:numRef>
              <c:f>Feuil1!$B$2:$B$6</c:f>
              <c:numCache>
                <c:formatCode>0%</c:formatCode>
                <c:ptCount val="5"/>
                <c:pt idx="0">
                  <c:v>0.08</c:v>
                </c:pt>
                <c:pt idx="1">
                  <c:v>0.17</c:v>
                </c:pt>
                <c:pt idx="2">
                  <c:v>0.38</c:v>
                </c:pt>
                <c:pt idx="3">
                  <c:v>0.02</c:v>
                </c:pt>
                <c:pt idx="4">
                  <c:v>0.04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TQ/P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Pt>
            <c:idx val="3"/>
            <c:invertIfNegative val="0"/>
            <c:bubble3D val="0"/>
          </c:dPt>
          <c:dLbls>
            <c:dLbl>
              <c:idx val="1"/>
              <c:layout>
                <c:manualLayout>
                  <c:x val="2.0833333333333333E-3"/>
                  <c:y val="-6.25000000000000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833333333333333E-3"/>
                  <c:y val="-8.43750000000000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Feuil1!$A$2:$A$5</c:f>
              <c:strCache>
                <c:ptCount val="4"/>
                <c:pt idx="0">
                  <c:v>1er degré</c:v>
                </c:pt>
                <c:pt idx="1">
                  <c:v>3e année</c:v>
                </c:pt>
                <c:pt idx="2">
                  <c:v>4e année</c:v>
                </c:pt>
                <c:pt idx="3">
                  <c:v>5e/6e année</c:v>
                </c:pt>
              </c:strCache>
            </c:strRef>
          </c:cat>
          <c:val>
            <c:numRef>
              <c:f>Feuil1!$C$2:$C$6</c:f>
              <c:numCache>
                <c:formatCode>0%</c:formatCode>
                <c:ptCount val="5"/>
                <c:pt idx="1">
                  <c:v>0.21</c:v>
                </c:pt>
                <c:pt idx="2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143744"/>
        <c:axId val="90145536"/>
      </c:barChart>
      <c:catAx>
        <c:axId val="90143744"/>
        <c:scaling>
          <c:orientation val="minMax"/>
        </c:scaling>
        <c:delete val="0"/>
        <c:axPos val="b"/>
        <c:majorTickMark val="out"/>
        <c:minorTickMark val="none"/>
        <c:tickLblPos val="nextTo"/>
        <c:crossAx val="90145536"/>
        <c:crosses val="autoZero"/>
        <c:auto val="1"/>
        <c:lblAlgn val="ctr"/>
        <c:lblOffset val="100"/>
        <c:noMultiLvlLbl val="0"/>
      </c:catAx>
      <c:valAx>
        <c:axId val="90145536"/>
        <c:scaling>
          <c:orientation val="minMax"/>
          <c:max val="0.60000000000000009"/>
        </c:scaling>
        <c:delete val="0"/>
        <c:axPos val="l"/>
        <c:numFmt formatCode="0%" sourceLinked="1"/>
        <c:majorTickMark val="out"/>
        <c:minorTickMark val="none"/>
        <c:tickLblPos val="nextTo"/>
        <c:crossAx val="901437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Unités papier-crayon</c:v>
                </c:pt>
              </c:strCache>
            </c:strRef>
          </c:tx>
          <c:explosion val="25"/>
          <c:cat>
            <c:strRef>
              <c:f>Feuil1!$A$2:$A$5</c:f>
              <c:strCache>
                <c:ptCount val="4"/>
                <c:pt idx="0">
                  <c:v>Primaire</c:v>
                </c:pt>
                <c:pt idx="1">
                  <c:v>1er degré</c:v>
                </c:pt>
                <c:pt idx="2">
                  <c:v>3e secondaire</c:v>
                </c:pt>
                <c:pt idx="3">
                  <c:v>4e-5e secondaire</c:v>
                </c:pt>
              </c:strCache>
            </c:strRef>
          </c:cat>
          <c:val>
            <c:numRef>
              <c:f>Feuil1!$B$2:$B$5</c:f>
              <c:numCache>
                <c:formatCode>0%</c:formatCode>
                <c:ptCount val="4"/>
                <c:pt idx="0">
                  <c:v>0.31</c:v>
                </c:pt>
                <c:pt idx="1">
                  <c:v>0.54</c:v>
                </c:pt>
                <c:pt idx="2">
                  <c:v>0.13</c:v>
                </c:pt>
                <c:pt idx="3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Unités électroniques</c:v>
                </c:pt>
              </c:strCache>
            </c:strRef>
          </c:tx>
          <c:explosion val="25"/>
          <c:cat>
            <c:strRef>
              <c:f>Feuil1!$A$2:$A$4</c:f>
              <c:strCache>
                <c:ptCount val="3"/>
                <c:pt idx="0">
                  <c:v>Primaire</c:v>
                </c:pt>
                <c:pt idx="1">
                  <c:v>1er degré</c:v>
                </c:pt>
                <c:pt idx="2">
                  <c:v>3e secondaire</c:v>
                </c:pt>
              </c:strCache>
            </c:strRef>
          </c:cat>
          <c:val>
            <c:numRef>
              <c:f>Feuil1!$B$2:$B$4</c:f>
              <c:numCache>
                <c:formatCode>0%</c:formatCode>
                <c:ptCount val="3"/>
                <c:pt idx="0">
                  <c:v>0.38</c:v>
                </c:pt>
                <c:pt idx="1">
                  <c:v>0.43</c:v>
                </c:pt>
                <c:pt idx="2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849518810148703E-2"/>
          <c:y val="5.1400554097404488E-2"/>
          <c:w val="0.71169181977252871"/>
          <c:h val="0.8326195683872849"/>
        </c:manualLayout>
      </c:layout>
      <c:lineChart>
        <c:grouping val="standard"/>
        <c:varyColors val="0"/>
        <c:ser>
          <c:idx val="0"/>
          <c:order val="0"/>
          <c:tx>
            <c:strRef>
              <c:f>'Focus sur Outils'!$J$13</c:f>
              <c:strCache>
                <c:ptCount val="1"/>
                <c:pt idx="0">
                  <c:v>Outils</c:v>
                </c:pt>
              </c:strCache>
            </c:strRef>
          </c:tx>
          <c:cat>
            <c:strRef>
              <c:f>'Focus sur Outils'!$I$14:$I$17</c:f>
              <c:strCache>
                <c:ptCount val="4"/>
                <c:pt idx="0">
                  <c:v>1e</c:v>
                </c:pt>
                <c:pt idx="1">
                  <c:v>2e</c:v>
                </c:pt>
                <c:pt idx="2">
                  <c:v>3e</c:v>
                </c:pt>
                <c:pt idx="3">
                  <c:v>4e</c:v>
                </c:pt>
              </c:strCache>
            </c:strRef>
          </c:cat>
          <c:val>
            <c:numRef>
              <c:f>'Focus sur Outils'!$J$14:$J$17</c:f>
              <c:numCache>
                <c:formatCode>0%</c:formatCode>
                <c:ptCount val="4"/>
                <c:pt idx="0" formatCode="0.00%">
                  <c:v>2.564102564102565E-3</c:v>
                </c:pt>
                <c:pt idx="1">
                  <c:v>0.16919191919191917</c:v>
                </c:pt>
                <c:pt idx="2">
                  <c:v>0.37373737373737387</c:v>
                </c:pt>
                <c:pt idx="3">
                  <c:v>0.7179487179487184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'Focus sur Outils'!$K$13</c:f>
              <c:strCache>
                <c:ptCount val="1"/>
                <c:pt idx="0">
                  <c:v>CE1D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ln>
                <a:solidFill>
                  <a:srgbClr val="C00000"/>
                </a:solidFill>
              </a:ln>
            </c:spPr>
          </c:marker>
          <c:cat>
            <c:strRef>
              <c:f>'Focus sur Outils'!$I$14:$I$17</c:f>
              <c:strCache>
                <c:ptCount val="4"/>
                <c:pt idx="0">
                  <c:v>1e</c:v>
                </c:pt>
                <c:pt idx="1">
                  <c:v>2e</c:v>
                </c:pt>
                <c:pt idx="2">
                  <c:v>3e</c:v>
                </c:pt>
                <c:pt idx="3">
                  <c:v>4e</c:v>
                </c:pt>
              </c:strCache>
            </c:strRef>
          </c:cat>
          <c:val>
            <c:numRef>
              <c:f>'Focus sur Outils'!$K$14:$K$17</c:f>
              <c:numCache>
                <c:formatCode>0%</c:formatCode>
                <c:ptCount val="4"/>
                <c:pt idx="0">
                  <c:v>0.44780219780219788</c:v>
                </c:pt>
                <c:pt idx="1">
                  <c:v>0.45833333333333326</c:v>
                </c:pt>
                <c:pt idx="2">
                  <c:v>0.55790043290043312</c:v>
                </c:pt>
                <c:pt idx="3">
                  <c:v>0.70659340659340675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'Focus sur Outils'!$L$13</c:f>
              <c:strCache>
                <c:ptCount val="1"/>
                <c:pt idx="0">
                  <c:v>PISA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ln>
                <a:solidFill>
                  <a:schemeClr val="tx1"/>
                </a:solidFill>
              </a:ln>
            </c:spPr>
          </c:marker>
          <c:cat>
            <c:strRef>
              <c:f>'Focus sur Outils'!$I$14:$I$17</c:f>
              <c:strCache>
                <c:ptCount val="4"/>
                <c:pt idx="0">
                  <c:v>1e</c:v>
                </c:pt>
                <c:pt idx="1">
                  <c:v>2e</c:v>
                </c:pt>
                <c:pt idx="2">
                  <c:v>3e</c:v>
                </c:pt>
                <c:pt idx="3">
                  <c:v>4e</c:v>
                </c:pt>
              </c:strCache>
            </c:strRef>
          </c:cat>
          <c:val>
            <c:numRef>
              <c:f>'Focus sur Outils'!$L$14:$L$17</c:f>
              <c:numCache>
                <c:formatCode>0%</c:formatCode>
                <c:ptCount val="4"/>
                <c:pt idx="0">
                  <c:v>0.48384615384615381</c:v>
                </c:pt>
                <c:pt idx="1">
                  <c:v>0.50075757575757551</c:v>
                </c:pt>
                <c:pt idx="2">
                  <c:v>0.58030303030303021</c:v>
                </c:pt>
                <c:pt idx="3">
                  <c:v>0.72615384615384626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31456"/>
        <c:axId val="75476992"/>
      </c:lineChart>
      <c:catAx>
        <c:axId val="56931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fr-FR"/>
          </a:p>
        </c:txPr>
        <c:crossAx val="75476992"/>
        <c:crosses val="autoZero"/>
        <c:auto val="1"/>
        <c:lblAlgn val="ctr"/>
        <c:lblOffset val="100"/>
        <c:noMultiLvlLbl val="0"/>
      </c:catAx>
      <c:valAx>
        <c:axId val="7547699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569314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712144557037651"/>
          <c:y val="0.1692636715578611"/>
          <c:w val="0.7429427208705206"/>
          <c:h val="0.7375684752976166"/>
        </c:manualLayout>
      </c:layout>
      <c:scatterChart>
        <c:scatterStyle val="lineMarker"/>
        <c:varyColors val="0"/>
        <c:ser>
          <c:idx val="0"/>
          <c:order val="0"/>
          <c:tx>
            <c:strRef>
              <c:f>Feuil1!$C$1</c:f>
              <c:strCache>
                <c:ptCount val="1"/>
                <c:pt idx="0">
                  <c:v>CF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dLbls>
            <c:dLbl>
              <c:idx val="1"/>
              <c:layout>
                <c:manualLayout>
                  <c:x val="-3.1844455554321173E-2"/>
                  <c:y val="5.1554100826403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8145159797059587E-2"/>
                  <c:y val="3.5021536068641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8105673443691442E-2"/>
                  <c:y val="3.62835753292368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Feuil1!$B$6:$B$9</c:f>
              <c:numCache>
                <c:formatCode>General</c:formatCode>
                <c:ptCount val="4"/>
                <c:pt idx="0">
                  <c:v>2000</c:v>
                </c:pt>
                <c:pt idx="1">
                  <c:v>2003</c:v>
                </c:pt>
                <c:pt idx="2">
                  <c:v>2006</c:v>
                </c:pt>
                <c:pt idx="3">
                  <c:v>2009</c:v>
                </c:pt>
              </c:numCache>
            </c:numRef>
          </c:xVal>
          <c:yVal>
            <c:numRef>
              <c:f>Feuil1!$C$6:$C$9</c:f>
              <c:numCache>
                <c:formatCode>General</c:formatCode>
                <c:ptCount val="4"/>
                <c:pt idx="1">
                  <c:v>498</c:v>
                </c:pt>
                <c:pt idx="2">
                  <c:v>490</c:v>
                </c:pt>
                <c:pt idx="3">
                  <c:v>488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Feuil1!$D$1</c:f>
              <c:strCache>
                <c:ptCount val="1"/>
                <c:pt idx="0">
                  <c:v>OCDE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dLbls>
            <c:dLbl>
              <c:idx val="1"/>
              <c:layout>
                <c:manualLayout>
                  <c:x val="-6.0336863155555913E-2"/>
                  <c:y val="-4.51177259374288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902051818804123E-2"/>
                  <c:y val="-3.69145030397139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3206485829059941E-2"/>
                  <c:y val="-4.92193373862853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Feuil1!$B$6:$B$9</c:f>
              <c:numCache>
                <c:formatCode>General</c:formatCode>
                <c:ptCount val="4"/>
                <c:pt idx="0">
                  <c:v>2000</c:v>
                </c:pt>
                <c:pt idx="1">
                  <c:v>2003</c:v>
                </c:pt>
                <c:pt idx="2">
                  <c:v>2006</c:v>
                </c:pt>
                <c:pt idx="3">
                  <c:v>2009</c:v>
                </c:pt>
              </c:numCache>
            </c:numRef>
          </c:xVal>
          <c:yVal>
            <c:numRef>
              <c:f>Feuil1!$D$6:$D$9</c:f>
              <c:numCache>
                <c:formatCode>General</c:formatCode>
                <c:ptCount val="4"/>
                <c:pt idx="1">
                  <c:v>500</c:v>
                </c:pt>
                <c:pt idx="2">
                  <c:v>498</c:v>
                </c:pt>
                <c:pt idx="3">
                  <c:v>496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254848"/>
        <c:axId val="80256384"/>
      </c:scatterChart>
      <c:valAx>
        <c:axId val="80254848"/>
        <c:scaling>
          <c:orientation val="minMax"/>
          <c:max val="2009"/>
          <c:min val="200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fr-FR"/>
          </a:p>
        </c:txPr>
        <c:crossAx val="80256384"/>
        <c:crosses val="autoZero"/>
        <c:crossBetween val="midCat"/>
        <c:majorUnit val="3"/>
        <c:minorUnit val="1"/>
      </c:valAx>
      <c:valAx>
        <c:axId val="80256384"/>
        <c:scaling>
          <c:orientation val="minMax"/>
          <c:max val="520"/>
          <c:min val="4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fr-FR"/>
          </a:p>
        </c:txPr>
        <c:crossAx val="80254848"/>
        <c:crossesAt val="1998"/>
        <c:crossBetween val="midCat"/>
        <c:majorUnit val="20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385542924712377"/>
          <c:y val="2.8880917335777682E-2"/>
          <c:w val="0.26305272467354707"/>
          <c:h val="0.14091019801218671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  <a:ln w="3175">
      <a:solidFill>
        <a:schemeClr val="tx1"/>
      </a:solidFill>
      <a:prstDash val="solid"/>
    </a:ln>
  </c:spPr>
  <c:txPr>
    <a:bodyPr/>
    <a:lstStyle/>
    <a:p>
      <a:pPr>
        <a:defRPr sz="1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C3D586-C0FC-4623-A28D-7C0BF001A0C3}" type="datetimeFigureOut">
              <a:rPr lang="fr-BE" smtClean="0"/>
              <a:t>13/11/2013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3F29A-CD19-4820-A0C3-04406FFE4A39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81093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9DB78-A224-4492-9963-3D7F5B4464E0}" type="datetimeFigureOut">
              <a:rPr lang="fr-BE" smtClean="0"/>
              <a:t>13/11/2013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210DE-F955-4B57-8235-F3664C68832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91962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210DE-F955-4B57-8235-F3664C688321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31719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210DE-F955-4B57-8235-F3664C688321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52511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sz="1200" dirty="0" smtClean="0"/>
              <a:t>Quelles mathématiques sont évaluées dans PISA 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210DE-F955-4B57-8235-F3664C688321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02751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210DE-F955-4B57-8235-F3664C688321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93372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// lecture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210DE-F955-4B57-8235-F3664C688321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88108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210DE-F955-4B57-8235-F3664C688321}" type="slidenum">
              <a:rPr lang="fr-BE" smtClean="0"/>
              <a:t>19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08273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Éval</a:t>
            </a:r>
            <a:r>
              <a:rPr lang="fr-BE" dirty="0" smtClean="0"/>
              <a:t> moins fiable sur dom mineurs + écart filles qui sous-performent</a:t>
            </a:r>
            <a:r>
              <a:rPr lang="fr-BE" baseline="0" dirty="0" smtClean="0"/>
              <a:t> en 2009 à creuser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210DE-F955-4B57-8235-F3664C688321}" type="slidenum">
              <a:rPr lang="fr-BE" smtClean="0"/>
              <a:t>21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00867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altLang="fr-FR" dirty="0" smtClean="0"/>
              <a:t>En 4</a:t>
            </a:r>
            <a:r>
              <a:rPr lang="fr-BE" altLang="fr-FR" baseline="30000" dirty="0" smtClean="0"/>
              <a:t>e</a:t>
            </a:r>
            <a:r>
              <a:rPr lang="fr-BE" altLang="fr-FR" dirty="0" smtClean="0"/>
              <a:t> année de la filière de transition, la majorité des élèves atteignent ou dépassent les niveaux intermédiaires de performances. Plus d’un tiers des élèves sont capables de performances complexes</a:t>
            </a:r>
          </a:p>
          <a:p>
            <a:r>
              <a:rPr lang="fr-BE" altLang="fr-FR" dirty="0" smtClean="0"/>
              <a:t>Pour les élèves de la filière qualifiante, la situation apparaît beaucoup plus préoccupante, en particulier pour ceux qui sont en 3</a:t>
            </a:r>
            <a:r>
              <a:rPr lang="fr-BE" altLang="fr-FR" baseline="30000" dirty="0" smtClean="0"/>
              <a:t>e</a:t>
            </a:r>
            <a:r>
              <a:rPr lang="fr-BE" altLang="fr-FR" dirty="0" smtClean="0"/>
              <a:t> (51% n’atteint pas le niveau jugé élémentaire)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210DE-F955-4B57-8235-F3664C688321}" type="slidenum">
              <a:rPr lang="fr-BE" smtClean="0"/>
              <a:t>23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23069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5164CB5-B4E0-448C-A7CA-8B902C646283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F16D3-B142-43C9-9183-A6F736D5A24C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9DA7C8-C8E9-427A-9496-DA8F84557682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re et diagramme ou organi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graphique SmartArt 2"/>
          <p:cNvSpPr>
            <a:spLocks noGrp="1"/>
          </p:cNvSpPr>
          <p:nvPr>
            <p:ph type="dgm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EF9E62A-571C-4C5A-9011-71B4D62A58A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0634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8AB3C0-58CB-4461-8E9E-0299960338F2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A1297FCF-1383-40BC-B66E-6D5E280ABB11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170E2C-969C-4109-BE84-CFFEE2F50ADA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F3B18F-CD90-49F0-877B-2B3176B5D1D6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9BC0B1-E0B5-4CB4-85FD-FB01B45F798C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49158A-2535-4C96-BE11-D3ECD77C687D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0B200-61B0-465A-BED5-6CA61A2B3319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F0D3EFD4-0201-46BE-B803-8BA61FF69D9D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8DB6D2-3A35-464A-B652-2025A7D75A5C}" type="slidenum">
              <a:rPr lang="fr-F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seignement.be/" TargetMode="External"/><Relationship Id="rId2" Type="http://schemas.openxmlformats.org/officeDocument/2006/relationships/hyperlink" Target="http://www.pisa.oecd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1339552" y="2636912"/>
            <a:ext cx="6400800" cy="516632"/>
          </a:xfrm>
        </p:spPr>
        <p:txBody>
          <a:bodyPr/>
          <a:lstStyle/>
          <a:p>
            <a:r>
              <a:rPr lang="fr-BE" sz="2000" b="1" dirty="0" smtClean="0">
                <a:solidFill>
                  <a:schemeClr val="accent6">
                    <a:lumMod val="50000"/>
                  </a:schemeClr>
                </a:solidFill>
              </a:rPr>
              <a:t>Les apports de l’enquête internationale PISA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7" y="980728"/>
            <a:ext cx="7920880" cy="2033587"/>
          </a:xfrm>
        </p:spPr>
        <p:txBody>
          <a:bodyPr>
            <a:normAutofit/>
          </a:bodyPr>
          <a:lstStyle/>
          <a:p>
            <a:r>
              <a:rPr lang="fr-BE" sz="2800" i="1" dirty="0" smtClean="0"/>
              <a:t>Quels </a:t>
            </a:r>
            <a:r>
              <a:rPr lang="fr-BE" sz="2800" i="1" dirty="0"/>
              <a:t>i</a:t>
            </a:r>
            <a:r>
              <a:rPr lang="fr-BE" sz="2800" i="1" dirty="0" smtClean="0"/>
              <a:t>ndicateurs </a:t>
            </a:r>
            <a:r>
              <a:rPr lang="fr-BE" sz="2800" i="1" dirty="0"/>
              <a:t>pour un état des lieux de l’enseignement des mathématiques en FWB </a:t>
            </a:r>
            <a:r>
              <a:rPr lang="fr-BE" sz="2800" i="1" dirty="0" smtClean="0"/>
              <a:t>?</a:t>
            </a:r>
            <a:endParaRPr lang="fr-BE" sz="2800" dirty="0"/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187860" y="6184150"/>
            <a:ext cx="3907595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fr-BE" sz="2000" dirty="0" smtClean="0">
                <a:solidFill>
                  <a:srgbClr val="000000"/>
                </a:solidFill>
              </a:rPr>
              <a:t>14 novembre 2013</a:t>
            </a:r>
            <a:endParaRPr lang="fr-FR" sz="2000" dirty="0">
              <a:solidFill>
                <a:srgbClr val="00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652120" y="5589240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2400" dirty="0"/>
              <a:t>Isabelle </a:t>
            </a:r>
            <a:r>
              <a:rPr lang="fr-BE" sz="2400" dirty="0" err="1" smtClean="0"/>
              <a:t>Demonty</a:t>
            </a:r>
            <a:endParaRPr lang="fr-BE" sz="2400" dirty="0" smtClean="0"/>
          </a:p>
          <a:p>
            <a:pPr algn="r"/>
            <a:r>
              <a:rPr lang="fr-BE" sz="2400" dirty="0" smtClean="0"/>
              <a:t>Ariane Baye</a:t>
            </a:r>
          </a:p>
          <a:p>
            <a:pPr algn="r"/>
            <a:r>
              <a:rPr lang="fr-BE" sz="2400" dirty="0" smtClean="0"/>
              <a:t>Dominique Lafontaine</a:t>
            </a:r>
            <a:endParaRPr lang="fr-BE" sz="2400" dirty="0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30166" y="3648014"/>
            <a:ext cx="1944688" cy="1223963"/>
            <a:chOff x="1417" y="1417"/>
            <a:chExt cx="9066" cy="6611"/>
          </a:xfrm>
        </p:grpSpPr>
        <p:pic>
          <p:nvPicPr>
            <p:cNvPr id="8" name="Picture 3" descr="logo_nb_texte_cadre_300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17" y="1417"/>
              <a:ext cx="9066" cy="6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logo asp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47" y="1520"/>
              <a:ext cx="3248" cy="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411760" y="3573016"/>
            <a:ext cx="7056114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r"/>
              </a:tabLst>
            </a:pPr>
            <a:r>
              <a:rPr lang="fr-BE" sz="1600" dirty="0" smtClean="0">
                <a:latin typeface="Arial" charset="0"/>
                <a:ea typeface="Times New Roman" pitchFamily="18" charset="0"/>
                <a:cs typeface="Arial" charset="0"/>
              </a:rPr>
              <a:t>Service d’</a:t>
            </a:r>
            <a:r>
              <a:rPr lang="fr-BE" sz="1600" b="1" dirty="0" smtClean="0">
                <a:latin typeface="Arial" charset="0"/>
                <a:ea typeface="Times New Roman" pitchFamily="18" charset="0"/>
                <a:cs typeface="Arial" charset="0"/>
              </a:rPr>
              <a:t>analyse </a:t>
            </a:r>
            <a:r>
              <a:rPr lang="fr-BE" sz="1600" b="1" dirty="0">
                <a:latin typeface="Arial" charset="0"/>
                <a:ea typeface="Times New Roman" pitchFamily="18" charset="0"/>
                <a:cs typeface="Arial" charset="0"/>
              </a:rPr>
              <a:t>des Systèmes et des Pratiques d’enseignement</a:t>
            </a:r>
            <a:r>
              <a:rPr lang="fr-BE" sz="1600" dirty="0">
                <a:latin typeface="Arial" charset="0"/>
                <a:ea typeface="Times New Roman" pitchFamily="18" charset="0"/>
                <a:cs typeface="Arial" charset="0"/>
              </a:rPr>
              <a:t> (</a:t>
            </a:r>
            <a:r>
              <a:rPr lang="fr-BE" sz="1600" dirty="0" err="1" smtClean="0">
                <a:latin typeface="Arial" charset="0"/>
                <a:ea typeface="Times New Roman" pitchFamily="18" charset="0"/>
                <a:cs typeface="Arial" charset="0"/>
              </a:rPr>
              <a:t>aSPe</a:t>
            </a:r>
            <a:r>
              <a:rPr lang="fr-BE" sz="1600" dirty="0" smtClean="0">
                <a:latin typeface="Arial" charset="0"/>
                <a:ea typeface="Times New Roman" pitchFamily="18" charset="0"/>
                <a:cs typeface="Arial" charset="0"/>
              </a:rPr>
              <a:t>) - </a:t>
            </a:r>
            <a:r>
              <a:rPr lang="fr-FR" sz="1600" i="1" dirty="0" smtClean="0">
                <a:latin typeface="Arial" charset="0"/>
                <a:ea typeface="Times New Roman" pitchFamily="18" charset="0"/>
                <a:cs typeface="Arial" charset="0"/>
              </a:rPr>
              <a:t>Dominique </a:t>
            </a:r>
            <a:r>
              <a:rPr lang="fr-FR" sz="1600" i="1" dirty="0">
                <a:latin typeface="Arial" charset="0"/>
                <a:ea typeface="Times New Roman" pitchFamily="18" charset="0"/>
                <a:cs typeface="Arial" charset="0"/>
              </a:rPr>
              <a:t>Lafontaine</a:t>
            </a:r>
            <a:r>
              <a:rPr lang="fr-FR" sz="1600" dirty="0">
                <a:latin typeface="Arial" charset="0"/>
                <a:ea typeface="Times New Roman" pitchFamily="18" charset="0"/>
                <a:cs typeface="Arial" charset="0"/>
              </a:rPr>
              <a:t>, Professeure</a:t>
            </a:r>
          </a:p>
          <a:p>
            <a:pPr eaLnBrk="0" hangingPunct="0">
              <a:tabLst>
                <a:tab pos="449263" algn="r"/>
              </a:tabLst>
            </a:pPr>
            <a:endParaRPr lang="fr-BE" sz="2000" dirty="0">
              <a:latin typeface="Arial" charset="0"/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449263" algn="r"/>
              </a:tabLst>
            </a:pPr>
            <a:r>
              <a:rPr lang="fr-FR" sz="1600" dirty="0">
                <a:latin typeface="Arial" charset="0"/>
                <a:ea typeface="Times New Roman" pitchFamily="18" charset="0"/>
                <a:cs typeface="Arial" charset="0"/>
              </a:rPr>
              <a:t>Faculté de Psychologie et des Sciences de l'Éducation</a:t>
            </a:r>
            <a:endParaRPr lang="fr-BE" sz="1600" dirty="0">
              <a:latin typeface="Arial" charset="0"/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449263" algn="r"/>
              </a:tabLst>
            </a:pPr>
            <a:r>
              <a:rPr lang="fr-FR" sz="1600" dirty="0">
                <a:latin typeface="Arial" charset="0"/>
                <a:ea typeface="Times New Roman" pitchFamily="18" charset="0"/>
                <a:cs typeface="Arial" charset="0"/>
              </a:rPr>
              <a:t>Département Éducation et Formation</a:t>
            </a:r>
            <a:endParaRPr lang="fr-BE" sz="1600" dirty="0">
              <a:latin typeface="Arial" charset="0"/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449263" algn="r"/>
              </a:tabLst>
            </a:pPr>
            <a:endParaRPr lang="fr-BE" dirty="0"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83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611415" y="2708920"/>
            <a:ext cx="7993033" cy="3744416"/>
            <a:chOff x="827584" y="2708920"/>
            <a:chExt cx="7993033" cy="374441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8" name="Rectangle à coins arrondis 17"/>
            <p:cNvSpPr/>
            <p:nvPr/>
          </p:nvSpPr>
          <p:spPr bwMode="auto">
            <a:xfrm>
              <a:off x="827584" y="2708920"/>
              <a:ext cx="7993033" cy="3744416"/>
            </a:xfrm>
            <a:prstGeom prst="roundRect">
              <a:avLst/>
            </a:prstGeom>
            <a:grpFill/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1259632" y="2780928"/>
              <a:ext cx="7128792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1"/>
              <a:r>
                <a:rPr lang="fr-BE" sz="2800" dirty="0" smtClean="0"/>
                <a:t>Concepts, savoirs et savoir-faire mathématiques</a:t>
              </a:r>
            </a:p>
          </p:txBody>
        </p:sp>
      </p:grpSp>
      <p:sp>
        <p:nvSpPr>
          <p:cNvPr id="7" name="ZoneTexte 6"/>
          <p:cNvSpPr txBox="1"/>
          <p:nvPr/>
        </p:nvSpPr>
        <p:spPr>
          <a:xfrm>
            <a:off x="5715333" y="5574553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Résultats mathématiques</a:t>
            </a:r>
            <a:endParaRPr lang="fr-BE" dirty="0"/>
          </a:p>
        </p:txBody>
      </p:sp>
      <p:sp>
        <p:nvSpPr>
          <p:cNvPr id="17" name="Rectangle à coins arrondis 16"/>
          <p:cNvSpPr/>
          <p:nvPr/>
        </p:nvSpPr>
        <p:spPr bwMode="auto">
          <a:xfrm>
            <a:off x="1268137" y="3429000"/>
            <a:ext cx="6832110" cy="29523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691535" y="364502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/>
              <a:t>Enoncé</a:t>
            </a:r>
            <a:endParaRPr lang="fr-BE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5859349" y="3429000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/>
              <a:t>Problème mathématique</a:t>
            </a:r>
            <a:endParaRPr lang="fr-BE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1475511" y="5517232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/>
              <a:t>Résultats contextualisés</a:t>
            </a:r>
            <a:endParaRPr lang="fr-BE" sz="2800" dirty="0"/>
          </a:p>
        </p:txBody>
      </p:sp>
      <p:grpSp>
        <p:nvGrpSpPr>
          <p:cNvPr id="24" name="Groupe 23"/>
          <p:cNvGrpSpPr/>
          <p:nvPr/>
        </p:nvGrpSpPr>
        <p:grpSpPr>
          <a:xfrm>
            <a:off x="3871392" y="3573016"/>
            <a:ext cx="1893068" cy="646330"/>
            <a:chOff x="5395868" y="3644752"/>
            <a:chExt cx="1259431" cy="646330"/>
          </a:xfrm>
        </p:grpSpPr>
        <p:sp>
          <p:nvSpPr>
            <p:cNvPr id="9" name="Flèche droite 8"/>
            <p:cNvSpPr/>
            <p:nvPr/>
          </p:nvSpPr>
          <p:spPr bwMode="auto">
            <a:xfrm>
              <a:off x="5395868" y="3644752"/>
              <a:ext cx="1151983" cy="646330"/>
            </a:xfrm>
            <a:prstGeom prst="rightArrow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5503316" y="3741068"/>
              <a:ext cx="11519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2400" dirty="0" smtClean="0"/>
                <a:t>formuler</a:t>
              </a:r>
              <a:endParaRPr lang="fr-BE" sz="2400" dirty="0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5723983" y="4725144"/>
            <a:ext cx="2353278" cy="742268"/>
            <a:chOff x="6552728" y="4486932"/>
            <a:chExt cx="2051720" cy="742268"/>
          </a:xfrm>
        </p:grpSpPr>
        <p:sp>
          <p:nvSpPr>
            <p:cNvPr id="11" name="Flèche vers le bas 10"/>
            <p:cNvSpPr/>
            <p:nvPr/>
          </p:nvSpPr>
          <p:spPr bwMode="auto">
            <a:xfrm>
              <a:off x="6552728" y="4530261"/>
              <a:ext cx="2051720" cy="698939"/>
            </a:xfrm>
            <a:prstGeom prst="downArrow">
              <a:avLst>
                <a:gd name="adj1" fmla="val 50000"/>
                <a:gd name="adj2" fmla="val 41374"/>
              </a:avLst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054334" y="4486932"/>
              <a:ext cx="12606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2400" dirty="0" smtClean="0"/>
                <a:t>employer</a:t>
              </a:r>
              <a:endParaRPr lang="fr-BE" sz="2400" dirty="0"/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3779767" y="5499229"/>
            <a:ext cx="2592288" cy="824604"/>
            <a:chOff x="5422630" y="5367283"/>
            <a:chExt cx="1888341" cy="646330"/>
          </a:xfrm>
        </p:grpSpPr>
        <p:sp>
          <p:nvSpPr>
            <p:cNvPr id="13" name="Flèche droite 12"/>
            <p:cNvSpPr/>
            <p:nvPr/>
          </p:nvSpPr>
          <p:spPr bwMode="auto">
            <a:xfrm rot="10800000">
              <a:off x="5422630" y="5367283"/>
              <a:ext cx="1373560" cy="646330"/>
            </a:xfrm>
            <a:prstGeom prst="rightArrow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5713838" y="5494275"/>
              <a:ext cx="15971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2400" dirty="0" smtClean="0"/>
                <a:t>interpréter</a:t>
              </a:r>
              <a:endParaRPr lang="fr-BE" sz="2400" dirty="0"/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1403503" y="4509120"/>
            <a:ext cx="2051720" cy="791273"/>
            <a:chOff x="3331098" y="4602268"/>
            <a:chExt cx="2051720" cy="791273"/>
          </a:xfrm>
        </p:grpSpPr>
        <p:sp>
          <p:nvSpPr>
            <p:cNvPr id="15" name="Flèche vers le bas 14"/>
            <p:cNvSpPr/>
            <p:nvPr/>
          </p:nvSpPr>
          <p:spPr bwMode="auto">
            <a:xfrm rot="10800000">
              <a:off x="3331098" y="4602268"/>
              <a:ext cx="2051720" cy="698939"/>
            </a:xfrm>
            <a:prstGeom prst="downArrow">
              <a:avLst>
                <a:gd name="adj1" fmla="val 50000"/>
                <a:gd name="adj2" fmla="val 41374"/>
              </a:avLst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3764044" y="4931876"/>
              <a:ext cx="11519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2400" dirty="0" smtClean="0"/>
                <a:t>évaluer</a:t>
              </a:r>
              <a:endParaRPr lang="fr-BE" sz="2400" dirty="0"/>
            </a:p>
          </p:txBody>
        </p:sp>
      </p:grpSp>
      <p:sp>
        <p:nvSpPr>
          <p:cNvPr id="23" name="ZoneTexte 22"/>
          <p:cNvSpPr txBox="1"/>
          <p:nvPr/>
        </p:nvSpPr>
        <p:spPr>
          <a:xfrm>
            <a:off x="5723983" y="5499229"/>
            <a:ext cx="23847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/>
              <a:t>Résultats mathématiques</a:t>
            </a:r>
            <a:endParaRPr lang="fr-BE" sz="2800" dirty="0"/>
          </a:p>
        </p:txBody>
      </p:sp>
      <p:sp>
        <p:nvSpPr>
          <p:cNvPr id="20" name="ZoneTexte 19"/>
          <p:cNvSpPr txBox="1"/>
          <p:nvPr/>
        </p:nvSpPr>
        <p:spPr>
          <a:xfrm>
            <a:off x="3923783" y="4365104"/>
            <a:ext cx="1639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400" b="1" dirty="0" smtClean="0"/>
              <a:t>Résolution de problèmes</a:t>
            </a:r>
            <a:endParaRPr lang="fr-BE" sz="2400" b="1" dirty="0"/>
          </a:p>
        </p:txBody>
      </p:sp>
      <p:graphicFrame>
        <p:nvGraphicFramePr>
          <p:cNvPr id="28" name="Tableau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33220"/>
              </p:ext>
            </p:extLst>
          </p:nvPr>
        </p:nvGraphicFramePr>
        <p:xfrm>
          <a:off x="1619672" y="188640"/>
          <a:ext cx="6096000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BE" sz="2800" dirty="0" smtClean="0"/>
                        <a:t>Contenus</a:t>
                      </a:r>
                      <a:endParaRPr lang="fr-B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800" dirty="0" smtClean="0"/>
                        <a:t>Contextes</a:t>
                      </a:r>
                      <a:endParaRPr lang="fr-BE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Quantité</a:t>
                      </a:r>
                      <a:endParaRPr lang="fr-B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Situations</a:t>
                      </a:r>
                      <a:r>
                        <a:rPr lang="fr-BE" sz="2400" baseline="0" dirty="0" smtClean="0"/>
                        <a:t> personnelles</a:t>
                      </a:r>
                      <a:endParaRPr lang="fr-BE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Incertitudes</a:t>
                      </a:r>
                      <a:r>
                        <a:rPr lang="fr-BE" sz="2400" baseline="0" dirty="0" smtClean="0"/>
                        <a:t> et données</a:t>
                      </a:r>
                      <a:endParaRPr lang="fr-B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Sociétale</a:t>
                      </a:r>
                      <a:endParaRPr lang="fr-BE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Variations</a:t>
                      </a:r>
                      <a:r>
                        <a:rPr lang="fr-BE" sz="2400" baseline="0" dirty="0" smtClean="0"/>
                        <a:t> et relations</a:t>
                      </a:r>
                      <a:endParaRPr lang="fr-B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Professionnelles</a:t>
                      </a:r>
                      <a:endParaRPr lang="fr-BE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Espace</a:t>
                      </a:r>
                      <a:r>
                        <a:rPr lang="fr-BE" sz="2400" baseline="0" dirty="0" smtClean="0"/>
                        <a:t> et formes</a:t>
                      </a:r>
                      <a:endParaRPr lang="fr-B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Scientifiques</a:t>
                      </a:r>
                      <a:endParaRPr lang="fr-BE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36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01216"/>
            <a:ext cx="8435280" cy="1371600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fr-BE" sz="3600" dirty="0" smtClean="0">
                <a:solidFill>
                  <a:schemeClr val="accent1"/>
                </a:solidFill>
                <a:latin typeface="Verdana" pitchFamily="34" charset="0"/>
              </a:rPr>
              <a:t>Quels points </a:t>
            </a:r>
            <a:r>
              <a:rPr lang="fr-BE" sz="3600" dirty="0">
                <a:solidFill>
                  <a:schemeClr val="accent1"/>
                </a:solidFill>
                <a:latin typeface="Verdana" pitchFamily="34" charset="0"/>
              </a:rPr>
              <a:t>communs et </a:t>
            </a:r>
            <a:r>
              <a:rPr lang="fr-BE" sz="3600" dirty="0" smtClean="0">
                <a:solidFill>
                  <a:schemeClr val="accent1"/>
                </a:solidFill>
                <a:latin typeface="Verdana" pitchFamily="34" charset="0"/>
              </a:rPr>
              <a:t>différences </a:t>
            </a:r>
            <a:r>
              <a:rPr lang="fr-BE" sz="3600" dirty="0">
                <a:solidFill>
                  <a:schemeClr val="accent1"/>
                </a:solidFill>
                <a:latin typeface="Verdana" pitchFamily="34" charset="0"/>
              </a:rPr>
              <a:t>par rapport aux évaluations en FWB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80528" y="1772816"/>
            <a:ext cx="8999984" cy="3886200"/>
          </a:xfrm>
        </p:spPr>
        <p:txBody>
          <a:bodyPr/>
          <a:lstStyle/>
          <a:p>
            <a:pPr marL="0" indent="0">
              <a:buNone/>
            </a:pPr>
            <a:r>
              <a:rPr lang="fr-BE" dirty="0" smtClean="0"/>
              <a:t>// notion de compétence :</a:t>
            </a:r>
          </a:p>
          <a:p>
            <a:pPr marL="0" indent="0">
              <a:buNone/>
            </a:pPr>
            <a:r>
              <a:rPr lang="fr-BE" dirty="0" smtClean="0"/>
              <a:t> « aptitude </a:t>
            </a:r>
            <a:r>
              <a:rPr lang="fr-BE" dirty="0"/>
              <a:t>à mettre en œuvre un ensemble organisé de savoirs, de savoir-faire et d’attitudes permettant d’accomplir </a:t>
            </a:r>
            <a:r>
              <a:rPr lang="fr-BE" u="sng" dirty="0"/>
              <a:t>un certain nombre de </a:t>
            </a:r>
            <a:r>
              <a:rPr lang="fr-BE" u="sng" dirty="0" smtClean="0"/>
              <a:t>tâches</a:t>
            </a:r>
            <a:r>
              <a:rPr lang="fr-BE" dirty="0" smtClean="0"/>
              <a:t> »</a:t>
            </a:r>
          </a:p>
          <a:p>
            <a:pPr marL="0" indent="0">
              <a:buNone/>
            </a:pPr>
            <a:endParaRPr lang="fr-BE" sz="1100" dirty="0" smtClean="0"/>
          </a:p>
          <a:p>
            <a:pPr marL="0" indent="0">
              <a:buNone/>
            </a:pPr>
            <a:r>
              <a:rPr lang="fr-BE" dirty="0" smtClean="0">
                <a:sym typeface="Wingdings" panose="05000000000000000000" pitchFamily="2" charset="2"/>
              </a:rPr>
              <a:t>	 importance de mobiliser des ressources mathématiques en 	« contexte »</a:t>
            </a:r>
            <a:endParaRPr lang="fr-BE" dirty="0"/>
          </a:p>
        </p:txBody>
      </p:sp>
      <p:cxnSp>
        <p:nvCxnSpPr>
          <p:cNvPr id="5" name="Connecteur droit avec flèche 4"/>
          <p:cNvCxnSpPr/>
          <p:nvPr/>
        </p:nvCxnSpPr>
        <p:spPr bwMode="auto">
          <a:xfrm flipH="1">
            <a:off x="3275856" y="5302949"/>
            <a:ext cx="1656184" cy="504056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Connecteur droit avec flèche 6"/>
          <p:cNvCxnSpPr/>
          <p:nvPr/>
        </p:nvCxnSpPr>
        <p:spPr bwMode="auto">
          <a:xfrm>
            <a:off x="4932040" y="5305989"/>
            <a:ext cx="1584176" cy="60990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ZoneTexte 7"/>
          <p:cNvSpPr txBox="1"/>
          <p:nvPr/>
        </p:nvSpPr>
        <p:spPr>
          <a:xfrm>
            <a:off x="1331640" y="6023029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Ressources très différentes d’une année scolaire à l’autre</a:t>
            </a:r>
            <a:endParaRPr lang="fr-BE" dirty="0"/>
          </a:p>
        </p:txBody>
      </p:sp>
      <p:sp>
        <p:nvSpPr>
          <p:cNvPr id="9" name="ZoneTexte 8"/>
          <p:cNvSpPr txBox="1"/>
          <p:nvPr/>
        </p:nvSpPr>
        <p:spPr>
          <a:xfrm>
            <a:off x="5388151" y="5949280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Contextes beaucoup plus variés que ceux utiles dans la vie réelle</a:t>
            </a:r>
          </a:p>
          <a:p>
            <a:endParaRPr lang="fr-BE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3491880" y="4510861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400" dirty="0" smtClean="0"/>
              <a:t>Des point communs, </a:t>
            </a:r>
          </a:p>
          <a:p>
            <a:pPr algn="ctr"/>
            <a:r>
              <a:rPr lang="fr-BE" sz="2400" dirty="0" smtClean="0"/>
              <a:t>mais en FWB,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415083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534888"/>
            <a:ext cx="8229600" cy="1371600"/>
          </a:xfrm>
        </p:spPr>
        <p:txBody>
          <a:bodyPr/>
          <a:lstStyle/>
          <a:p>
            <a:pPr algn="ctr"/>
            <a:r>
              <a:rPr lang="fr-BE" dirty="0" smtClean="0"/>
              <a:t>Quelques questions de PISA…</a:t>
            </a:r>
            <a:endParaRPr lang="fr-B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751" y="1196752"/>
            <a:ext cx="6524625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508104" y="3089920"/>
            <a:ext cx="3347864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BE" dirty="0" smtClean="0"/>
              <a:t>Contexte : professionnel</a:t>
            </a:r>
          </a:p>
          <a:p>
            <a:r>
              <a:rPr lang="fr-BE" dirty="0" smtClean="0"/>
              <a:t>Contenu : Variation et relation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828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99" y="3645024"/>
            <a:ext cx="644842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90" y="692696"/>
            <a:ext cx="657225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72200" y="1196752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Calcul de valeur numérique</a:t>
            </a:r>
            <a:endParaRPr lang="fr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989312" y="1959521"/>
                <a:ext cx="1101584" cy="6232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BE" i="1"/>
                        <m:t> </m:t>
                      </m:r>
                      <m:r>
                        <m:rPr>
                          <m:nor/>
                        </m:rPr>
                        <a:rPr lang="fr-FR" i="1"/>
                        <m:t>D</m:t>
                      </m:r>
                      <m:r>
                        <m:rPr>
                          <m:nor/>
                        </m:rPr>
                        <a:rPr lang="fr-FR"/>
                        <m:t> =</m:t>
                      </m:r>
                      <m:f>
                        <m:fPr>
                          <m:ctrlPr>
                            <a:rPr lang="fr-BE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fr-FR" i="1"/>
                            <m:t>dv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fr-FR"/>
                            <m:t>60</m:t>
                          </m:r>
                          <m:r>
                            <m:rPr>
                              <m:nor/>
                            </m:rPr>
                            <a:rPr lang="fr-FR" i="1"/>
                            <m:t>n</m:t>
                          </m:r>
                        </m:den>
                      </m:f>
                    </m:oMath>
                  </m:oMathPara>
                </a14:m>
                <a:endParaRPr lang="fr-BE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9312" y="1959521"/>
                <a:ext cx="1101584" cy="62324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 bwMode="auto">
          <a:xfrm>
            <a:off x="6372200" y="1196752"/>
            <a:ext cx="2592288" cy="1386017"/>
          </a:xfrm>
          <a:prstGeom prst="rect">
            <a:avLst/>
          </a:prstGeom>
          <a:noFill/>
          <a:ln w="28575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524600" y="4275231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Modification d’une variable de la formule</a:t>
            </a:r>
            <a:endParaRPr lang="fr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7141712" y="5038000"/>
                <a:ext cx="1101584" cy="6232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BE" i="1"/>
                        <m:t> </m:t>
                      </m:r>
                      <m:r>
                        <m:rPr>
                          <m:nor/>
                        </m:rPr>
                        <a:rPr lang="fr-FR" i="1"/>
                        <m:t>D</m:t>
                      </m:r>
                      <m:r>
                        <m:rPr>
                          <m:nor/>
                        </m:rPr>
                        <a:rPr lang="fr-FR"/>
                        <m:t> =</m:t>
                      </m:r>
                      <m:f>
                        <m:fPr>
                          <m:ctrlPr>
                            <a:rPr lang="fr-BE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fr-FR" i="1"/>
                            <m:t>dv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fr-FR"/>
                            <m:t>60</m:t>
                          </m:r>
                          <m:r>
                            <m:rPr>
                              <m:nor/>
                            </m:rPr>
                            <a:rPr lang="fr-FR" i="1"/>
                            <m:t>n</m:t>
                          </m:r>
                        </m:den>
                      </m:f>
                    </m:oMath>
                  </m:oMathPara>
                </a14:m>
                <a:endParaRPr lang="fr-BE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1712" y="5038000"/>
                <a:ext cx="1101584" cy="62324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 bwMode="auto">
          <a:xfrm>
            <a:off x="6372200" y="4275231"/>
            <a:ext cx="2592288" cy="1386017"/>
          </a:xfrm>
          <a:prstGeom prst="rect">
            <a:avLst/>
          </a:prstGeom>
          <a:noFill/>
          <a:ln w="28575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29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7772400" cy="1143000"/>
          </a:xfrm>
        </p:spPr>
        <p:txBody>
          <a:bodyPr/>
          <a:lstStyle/>
          <a:p>
            <a:pPr algn="ctr"/>
            <a:r>
              <a:rPr lang="fr-BE" dirty="0" smtClean="0"/>
              <a:t>Question du CE1D 2010</a:t>
            </a:r>
            <a:endParaRPr lang="fr-B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67"/>
            <a:ext cx="8820471" cy="88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30"/>
            <a:ext cx="81915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6084168" y="5355351"/>
            <a:ext cx="2592288" cy="1386017"/>
          </a:xfrm>
          <a:prstGeom prst="rect">
            <a:avLst/>
          </a:prstGeom>
          <a:noFill/>
          <a:ln w="28575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083210" y="5626114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Calcul de valeur numérique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2577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209" y="1772816"/>
            <a:ext cx="64389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444208" y="56612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Règle de 3</a:t>
            </a:r>
            <a:endParaRPr lang="fr-BE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202524" y="5193805"/>
            <a:ext cx="2592288" cy="1386017"/>
          </a:xfrm>
          <a:prstGeom prst="rect">
            <a:avLst/>
          </a:prstGeom>
          <a:noFill/>
          <a:ln w="28575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508104" y="3089920"/>
            <a:ext cx="3347864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BE" dirty="0" smtClean="0"/>
              <a:t>Contexte : personnel</a:t>
            </a:r>
          </a:p>
          <a:p>
            <a:r>
              <a:rPr lang="fr-BE" dirty="0" smtClean="0"/>
              <a:t>Contenu : Quantité</a:t>
            </a:r>
            <a:endParaRPr lang="fr-BE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200" y="-102840"/>
            <a:ext cx="8229600" cy="1371600"/>
          </a:xfrm>
        </p:spPr>
        <p:txBody>
          <a:bodyPr/>
          <a:lstStyle/>
          <a:p>
            <a:pPr algn="ctr"/>
            <a:r>
              <a:rPr lang="fr-BE" dirty="0" smtClean="0"/>
              <a:t>Une autre question de PISA…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4264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/>
              <a:t>Question d’évaluation externe non certificative – 2</a:t>
            </a:r>
            <a:r>
              <a:rPr lang="fr-BE" baseline="30000" dirty="0" smtClean="0"/>
              <a:t>e</a:t>
            </a:r>
            <a:r>
              <a:rPr lang="fr-BE" dirty="0" smtClean="0"/>
              <a:t> C et 4</a:t>
            </a:r>
            <a:r>
              <a:rPr lang="fr-BE" baseline="30000" dirty="0" smtClean="0"/>
              <a:t>e</a:t>
            </a:r>
            <a:r>
              <a:rPr lang="fr-BE" dirty="0" smtClean="0"/>
              <a:t> Prof.  2011</a:t>
            </a:r>
            <a:endParaRPr lang="fr-BE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24186"/>
            <a:ext cx="8676456" cy="83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09" y="2504306"/>
            <a:ext cx="85534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09" y="4797152"/>
            <a:ext cx="81724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156176" y="56612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dirty="0" smtClean="0"/>
              <a:t>Règle de 3</a:t>
            </a:r>
            <a:endParaRPr lang="fr-BE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202524" y="5193805"/>
            <a:ext cx="2592288" cy="1386017"/>
          </a:xfrm>
          <a:prstGeom prst="rect">
            <a:avLst/>
          </a:prstGeom>
          <a:noFill/>
          <a:ln w="28575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12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07504" y="332656"/>
            <a:ext cx="8676456" cy="3886200"/>
          </a:xfrm>
        </p:spPr>
        <p:txBody>
          <a:bodyPr/>
          <a:lstStyle/>
          <a:p>
            <a:r>
              <a:rPr lang="fr-BE" dirty="0" smtClean="0"/>
              <a:t>Adéquation des contenus PISA par rapport à l’enseignement en FWB – avis des experts</a:t>
            </a:r>
            <a:endParaRPr lang="fr-BE" dirty="0"/>
          </a:p>
        </p:txBody>
      </p:sp>
      <p:graphicFrame>
        <p:nvGraphicFramePr>
          <p:cNvPr id="6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6571270"/>
              </p:ext>
            </p:extLst>
          </p:nvPr>
        </p:nvGraphicFramePr>
        <p:xfrm>
          <a:off x="467544" y="1844824"/>
          <a:ext cx="3889052" cy="3265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1254151"/>
              </p:ext>
            </p:extLst>
          </p:nvPr>
        </p:nvGraphicFramePr>
        <p:xfrm>
          <a:off x="4572000" y="1916832"/>
          <a:ext cx="3889052" cy="3265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179512" y="4869160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/>
              <a:t>Mais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smtClean="0"/>
              <a:t>Certains contenus ne se retrouvent pas dans les épreuves PISA </a:t>
            </a:r>
          </a:p>
          <a:p>
            <a:pPr lvl="1"/>
            <a:r>
              <a:rPr lang="fr-BE" sz="2400" dirty="0" smtClean="0"/>
              <a:t>(ex : géométrie descriptive)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400" dirty="0" smtClean="0"/>
              <a:t>L’écriture mathématique, le langage plus formel n’est pas directement évalué dans PISA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31446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  <p:bldGraphic spid="7" grpId="0">
        <p:bldSub>
          <a:bldChart bld="category"/>
        </p:bldSub>
      </p:bldGraphic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07504" y="404664"/>
            <a:ext cx="8640960" cy="45720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fr-BE" sz="2800" dirty="0" smtClean="0">
                <a:sym typeface="Wingdings" panose="05000000000000000000" pitchFamily="2" charset="2"/>
              </a:rPr>
              <a:t> Comparaison des résultats d’une même population d’élèves de début 3</a:t>
            </a:r>
            <a:r>
              <a:rPr lang="fr-BE" sz="2800" baseline="30000" dirty="0" smtClean="0">
                <a:sym typeface="Wingdings" panose="05000000000000000000" pitchFamily="2" charset="2"/>
              </a:rPr>
              <a:t>e</a:t>
            </a:r>
            <a:r>
              <a:rPr lang="fr-BE" sz="2800" dirty="0" smtClean="0">
                <a:sym typeface="Wingdings" panose="05000000000000000000" pitchFamily="2" charset="2"/>
              </a:rPr>
              <a:t> secondaire dans l’enseignement de transition à un sous-échantillon de questions issues de CE1D 2011, </a:t>
            </a:r>
            <a:r>
              <a:rPr lang="fr-BE" sz="2800" dirty="0">
                <a:sym typeface="Wingdings" panose="05000000000000000000" pitchFamily="2" charset="2"/>
              </a:rPr>
              <a:t>PISA </a:t>
            </a:r>
            <a:r>
              <a:rPr lang="fr-BE" sz="2800" dirty="0" smtClean="0">
                <a:sym typeface="Wingdings" panose="05000000000000000000" pitchFamily="2" charset="2"/>
              </a:rPr>
              <a:t>2003 et outils d’évaluation portant sur la résolution de problèmes</a:t>
            </a:r>
            <a:endParaRPr lang="fr-BE" sz="2800" dirty="0"/>
          </a:p>
        </p:txBody>
      </p:sp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7293068"/>
              </p:ext>
            </p:extLst>
          </p:nvPr>
        </p:nvGraphicFramePr>
        <p:xfrm>
          <a:off x="899592" y="2420888"/>
          <a:ext cx="8064896" cy="4221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216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5720" y="-174848"/>
            <a:ext cx="8686800" cy="1371600"/>
          </a:xfrm>
        </p:spPr>
        <p:txBody>
          <a:bodyPr/>
          <a:lstStyle/>
          <a:p>
            <a:r>
              <a:rPr lang="fr-BE" sz="3200" dirty="0" smtClean="0"/>
              <a:t>Conclusion : quel éclairage apporte l’enquête PISA par rapport à notre enseignement?</a:t>
            </a:r>
            <a:endParaRPr lang="fr-BE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686800" cy="5256584"/>
          </a:xfrm>
        </p:spPr>
        <p:txBody>
          <a:bodyPr>
            <a:normAutofit lnSpcReduction="10000"/>
          </a:bodyPr>
          <a:lstStyle/>
          <a:p>
            <a:r>
              <a:rPr lang="fr-BE" sz="2800" dirty="0" smtClean="0">
                <a:sym typeface="Wingdings" panose="05000000000000000000" pitchFamily="2" charset="2"/>
              </a:rPr>
              <a:t>Acquis </a:t>
            </a:r>
            <a:r>
              <a:rPr lang="fr-BE" sz="2800" dirty="0" smtClean="0">
                <a:sym typeface="Wingdings" panose="05000000000000000000" pitchFamily="2" charset="2"/>
              </a:rPr>
              <a:t>d’élèves d’un âge donné </a:t>
            </a:r>
            <a:r>
              <a:rPr lang="fr-BE" sz="2800" dirty="0" smtClean="0">
                <a:sym typeface="Wingdings" panose="05000000000000000000" pitchFamily="2" charset="2"/>
              </a:rPr>
              <a:t>?</a:t>
            </a:r>
            <a:endParaRPr lang="fr-BE" sz="2600" dirty="0" smtClean="0">
              <a:sym typeface="Wingdings" panose="05000000000000000000" pitchFamily="2" charset="2"/>
            </a:endParaRPr>
          </a:p>
          <a:p>
            <a:pPr marL="731520" lvl="1" indent="-457200">
              <a:buFont typeface="Wingdings"/>
              <a:buChar char="à"/>
            </a:pPr>
            <a:r>
              <a:rPr lang="fr-BE" sz="2600" dirty="0" smtClean="0"/>
              <a:t>dans </a:t>
            </a:r>
            <a:r>
              <a:rPr lang="fr-BE" sz="2600" dirty="0"/>
              <a:t>quelle mesure les jeunes de 15 ans sont-ils capables de comprendre </a:t>
            </a:r>
            <a:r>
              <a:rPr lang="fr-BE" sz="2600" dirty="0" smtClean="0"/>
              <a:t>des </a:t>
            </a:r>
            <a:r>
              <a:rPr lang="fr-BE" sz="2600" dirty="0"/>
              <a:t>questions d’ordre </a:t>
            </a:r>
            <a:r>
              <a:rPr lang="fr-BE" sz="2600" dirty="0" smtClean="0"/>
              <a:t>mathématique </a:t>
            </a:r>
            <a:r>
              <a:rPr lang="fr-BE" sz="2600" dirty="0"/>
              <a:t>auxquelles ils seront confrontés dans leur vie </a:t>
            </a:r>
            <a:r>
              <a:rPr lang="fr-BE" sz="2600" dirty="0" smtClean="0"/>
              <a:t>d’adulte </a:t>
            </a:r>
            <a:r>
              <a:rPr lang="fr-BE" sz="2600" dirty="0" smtClean="0"/>
              <a:t>?</a:t>
            </a:r>
          </a:p>
          <a:p>
            <a:pPr marL="731520" lvl="1" indent="-457200">
              <a:buFont typeface="Wingdings"/>
              <a:buChar char="à"/>
            </a:pPr>
            <a:r>
              <a:rPr lang="fr-BE" sz="2600" dirty="0" smtClean="0"/>
              <a:t>Recouvrement partiel avec les objectifs et contenus des cours de mathématiques en FWB (formation de base)</a:t>
            </a:r>
            <a:endParaRPr lang="fr-BE" sz="2600" dirty="0" smtClean="0"/>
          </a:p>
          <a:p>
            <a:pPr algn="just"/>
            <a:r>
              <a:rPr lang="es-ES_tradnl" sz="2800" u="sng" dirty="0" err="1"/>
              <a:t>Intérêt</a:t>
            </a:r>
            <a:r>
              <a:rPr lang="es-ES_tradnl" sz="2800" dirty="0"/>
              <a:t> : </a:t>
            </a:r>
          </a:p>
          <a:p>
            <a:pPr algn="just">
              <a:buFontTx/>
              <a:buChar char="-"/>
            </a:pPr>
            <a:r>
              <a:rPr lang="es-ES_tradnl" sz="2800" dirty="0"/>
              <a:t>Un </a:t>
            </a:r>
            <a:r>
              <a:rPr lang="es-ES_tradnl" sz="2800" dirty="0" err="1"/>
              <a:t>ancrage</a:t>
            </a:r>
            <a:r>
              <a:rPr lang="es-ES_tradnl" sz="2800" dirty="0"/>
              <a:t> </a:t>
            </a:r>
            <a:r>
              <a:rPr lang="es-ES_tradnl" sz="2800" dirty="0" err="1"/>
              <a:t>rigoureux</a:t>
            </a:r>
            <a:r>
              <a:rPr lang="es-ES_tradnl" sz="2800" dirty="0"/>
              <a:t> : le </a:t>
            </a:r>
            <a:r>
              <a:rPr lang="es-ES_tradnl" sz="2800" dirty="0" err="1"/>
              <a:t>niveau</a:t>
            </a:r>
            <a:r>
              <a:rPr lang="es-ES_tradnl" sz="2800" dirty="0"/>
              <a:t> monte ? </a:t>
            </a:r>
          </a:p>
          <a:p>
            <a:pPr algn="just">
              <a:buFontTx/>
              <a:buChar char="-"/>
            </a:pPr>
            <a:r>
              <a:rPr lang="es-ES_tradnl" sz="2800" dirty="0" err="1" smtClean="0"/>
              <a:t>Comparaisons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internationnales</a:t>
            </a:r>
            <a:r>
              <a:rPr lang="es-ES_tradnl" sz="2800" dirty="0" smtClean="0"/>
              <a:t> : si </a:t>
            </a:r>
            <a:r>
              <a:rPr lang="es-ES_tradnl" sz="2800" dirty="0" err="1"/>
              <a:t>d’autres</a:t>
            </a:r>
            <a:r>
              <a:rPr lang="es-ES_tradnl" sz="2800" dirty="0"/>
              <a:t> </a:t>
            </a:r>
            <a:r>
              <a:rPr lang="es-ES_tradnl" sz="2800" dirty="0" err="1"/>
              <a:t>pays</a:t>
            </a:r>
            <a:r>
              <a:rPr lang="es-ES_tradnl" sz="2800" dirty="0"/>
              <a:t> </a:t>
            </a:r>
            <a:r>
              <a:rPr lang="es-ES_tradnl" sz="2800" dirty="0" err="1"/>
              <a:t>atteignent</a:t>
            </a:r>
            <a:r>
              <a:rPr lang="es-ES_tradnl" sz="2800" dirty="0"/>
              <a:t> des </a:t>
            </a:r>
            <a:r>
              <a:rPr lang="es-ES_tradnl" sz="2800" dirty="0" err="1"/>
              <a:t>niveaux</a:t>
            </a:r>
            <a:r>
              <a:rPr lang="es-ES_tradnl" sz="2800" dirty="0"/>
              <a:t> plus </a:t>
            </a:r>
            <a:r>
              <a:rPr lang="es-ES_tradnl" sz="2800" dirty="0" err="1"/>
              <a:t>élevés</a:t>
            </a:r>
            <a:r>
              <a:rPr lang="es-ES_tradnl" sz="2800" dirty="0"/>
              <a:t>, </a:t>
            </a:r>
            <a:r>
              <a:rPr lang="es-ES_tradnl" sz="2800" dirty="0" err="1"/>
              <a:t>c’est</a:t>
            </a:r>
            <a:r>
              <a:rPr lang="es-ES_tradnl" sz="2800" dirty="0"/>
              <a:t> </a:t>
            </a:r>
            <a:r>
              <a:rPr lang="es-ES_tradnl" sz="2800" dirty="0" err="1"/>
              <a:t>possible</a:t>
            </a:r>
            <a:r>
              <a:rPr lang="es-ES_tradnl" sz="2800" dirty="0"/>
              <a:t>…</a:t>
            </a:r>
          </a:p>
          <a:p>
            <a:pPr algn="just">
              <a:buFontTx/>
              <a:buChar char="-"/>
            </a:pPr>
            <a:r>
              <a:rPr lang="es-ES_tradnl" sz="2800" dirty="0" err="1"/>
              <a:t>Mais</a:t>
            </a:r>
            <a:r>
              <a:rPr lang="es-ES_tradnl" sz="2800" dirty="0"/>
              <a:t> à </a:t>
            </a:r>
            <a:r>
              <a:rPr lang="es-ES_tradnl" sz="2800" dirty="0" err="1"/>
              <a:t>quelles</a:t>
            </a:r>
            <a:r>
              <a:rPr lang="es-ES_tradnl" sz="2800" dirty="0"/>
              <a:t> </a:t>
            </a:r>
            <a:r>
              <a:rPr lang="es-ES_tradnl" sz="2800" dirty="0" err="1"/>
              <a:t>conditions</a:t>
            </a:r>
            <a:r>
              <a:rPr lang="es-ES_tradnl" sz="2800" dirty="0"/>
              <a:t> ? </a:t>
            </a:r>
            <a:r>
              <a:rPr lang="es-ES_tradnl" sz="2800" dirty="0" err="1"/>
              <a:t>Masse</a:t>
            </a:r>
            <a:r>
              <a:rPr lang="es-ES_tradnl" sz="2800" dirty="0"/>
              <a:t> </a:t>
            </a:r>
            <a:r>
              <a:rPr lang="es-ES_tradnl" sz="2800" dirty="0" err="1"/>
              <a:t>d’informations</a:t>
            </a:r>
            <a:r>
              <a:rPr lang="es-ES_tradnl" sz="2800" dirty="0"/>
              <a:t> disponibles </a:t>
            </a:r>
            <a:r>
              <a:rPr lang="es-ES_tradnl" sz="2800" dirty="0" err="1"/>
              <a:t>pour</a:t>
            </a:r>
            <a:r>
              <a:rPr lang="es-ES_tradnl" sz="2800" dirty="0"/>
              <a:t> </a:t>
            </a:r>
            <a:r>
              <a:rPr lang="es-ES_tradnl" sz="2800" dirty="0" err="1"/>
              <a:t>mettre</a:t>
            </a:r>
            <a:r>
              <a:rPr lang="es-ES_tradnl" sz="2800" dirty="0"/>
              <a:t> les performances en </a:t>
            </a:r>
            <a:r>
              <a:rPr lang="es-ES_tradnl" sz="2800" dirty="0" err="1"/>
              <a:t>perspective</a:t>
            </a:r>
            <a:r>
              <a:rPr lang="es-ES_tradnl" sz="2800" dirty="0"/>
              <a:t>. </a:t>
            </a:r>
          </a:p>
          <a:p>
            <a:pPr marL="731520" lvl="1" indent="-457200">
              <a:buFont typeface="Wingdings"/>
              <a:buChar char="à"/>
            </a:pPr>
            <a:endParaRPr lang="fr-BE" sz="2600" b="1" dirty="0"/>
          </a:p>
          <a:p>
            <a:pPr marL="1348740" lvl="4" indent="0">
              <a:buNone/>
            </a:pPr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338939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95536" y="329208"/>
            <a:ext cx="8229600" cy="795536"/>
          </a:xfrm>
        </p:spPr>
        <p:txBody>
          <a:bodyPr>
            <a:noAutofit/>
          </a:bodyPr>
          <a:lstStyle/>
          <a:p>
            <a:pPr algn="ctr"/>
            <a:r>
              <a:rPr lang="fr-BE" sz="4800" dirty="0" smtClean="0">
                <a:solidFill>
                  <a:schemeClr val="accent1"/>
                </a:solidFill>
              </a:rPr>
              <a:t>Plan de la présentation</a:t>
            </a:r>
            <a:endParaRPr lang="fr-BE" sz="4800" dirty="0">
              <a:solidFill>
                <a:schemeClr val="accent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8229600" cy="4968552"/>
          </a:xfrm>
        </p:spPr>
        <p:txBody>
          <a:bodyPr>
            <a:normAutofit/>
          </a:bodyPr>
          <a:lstStyle/>
          <a:p>
            <a:r>
              <a:rPr lang="fr-BE" sz="2800" dirty="0" smtClean="0"/>
              <a:t>Quel éclairage apporte l’enquête PISA sur les acquis mathématiques des élèves (apports et limites) ?</a:t>
            </a:r>
          </a:p>
          <a:p>
            <a:pPr lvl="1" algn="just"/>
            <a:r>
              <a:rPr lang="fr-BE" sz="2000" dirty="0" smtClean="0"/>
              <a:t>Quelques caractéristiques du dispositif</a:t>
            </a:r>
          </a:p>
          <a:p>
            <a:pPr lvl="1" algn="just"/>
            <a:r>
              <a:rPr lang="fr-BE" sz="2000" dirty="0" smtClean="0"/>
              <a:t>Public concerné </a:t>
            </a:r>
            <a:r>
              <a:rPr lang="fr-BE" sz="2000" dirty="0"/>
              <a:t>par </a:t>
            </a:r>
            <a:r>
              <a:rPr lang="fr-BE" sz="2000" dirty="0" smtClean="0"/>
              <a:t>l’enquête</a:t>
            </a:r>
            <a:endParaRPr lang="fr-BE" sz="2000" dirty="0"/>
          </a:p>
          <a:p>
            <a:pPr lvl="1" algn="just"/>
            <a:r>
              <a:rPr lang="fr-BE" sz="2000" dirty="0" smtClean="0"/>
              <a:t>Quelles mathématiques sont évaluées dans PISA ?</a:t>
            </a:r>
          </a:p>
          <a:p>
            <a:pPr lvl="1" algn="just"/>
            <a:r>
              <a:rPr lang="fr-BE" sz="2000" dirty="0" smtClean="0"/>
              <a:t>Quels points communs / différences par rapport aux évaluations en FWB ?</a:t>
            </a:r>
          </a:p>
          <a:p>
            <a:pPr marL="457200" lvl="1" indent="0" algn="just">
              <a:buNone/>
            </a:pPr>
            <a:endParaRPr lang="fr-BE" sz="2000" dirty="0" smtClean="0"/>
          </a:p>
          <a:p>
            <a:r>
              <a:rPr lang="fr-BE" sz="2800" dirty="0" smtClean="0"/>
              <a:t>Quelques résultats marquants de l’enquête en mathématiques</a:t>
            </a:r>
          </a:p>
          <a:p>
            <a:pPr lvl="1" algn="just"/>
            <a:r>
              <a:rPr lang="fr-BE" sz="2000" dirty="0" smtClean="0"/>
              <a:t>Les résultats globaux et leur évolution dans le temps de 2003 à 2009</a:t>
            </a:r>
            <a:endParaRPr lang="fr-BE" sz="2000" dirty="0"/>
          </a:p>
          <a:p>
            <a:pPr lvl="1" algn="just"/>
            <a:r>
              <a:rPr lang="fr-BE" sz="2000" dirty="0" smtClean="0"/>
              <a:t>Performances en fonction de caractéristiques des élèves de 15 ans (PISA 2003)</a:t>
            </a:r>
          </a:p>
          <a:p>
            <a:pPr lvl="1" algn="just"/>
            <a:endParaRPr lang="fr-BE" sz="2000" dirty="0" smtClean="0"/>
          </a:p>
          <a:p>
            <a:pPr lvl="1" algn="just"/>
            <a:endParaRPr lang="fr-BE" sz="2000" dirty="0" smtClean="0"/>
          </a:p>
          <a:p>
            <a:pPr marL="0" indent="0" algn="just">
              <a:buNone/>
            </a:pPr>
            <a:endParaRPr lang="fr-BE" sz="2400" dirty="0"/>
          </a:p>
          <a:p>
            <a:pPr algn="just"/>
            <a:endParaRPr lang="fr-BE" dirty="0" smtClean="0"/>
          </a:p>
          <a:p>
            <a:pPr algn="just"/>
            <a:endParaRPr lang="fr-BE" dirty="0"/>
          </a:p>
          <a:p>
            <a:pPr algn="just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5530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sz="4000" dirty="0" smtClean="0"/>
              <a:t>Quelques résultats issus des enquêtes PISA 2003, 2006 et 2009</a:t>
            </a:r>
            <a:endParaRPr lang="fr-BE" sz="4000" dirty="0"/>
          </a:p>
        </p:txBody>
      </p:sp>
    </p:spTree>
    <p:extLst>
      <p:ext uri="{BB962C8B-B14F-4D97-AF65-F5344CB8AC3E}">
        <p14:creationId xmlns:p14="http://schemas.microsoft.com/office/powerpoint/2010/main" val="393326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36512" y="44624"/>
            <a:ext cx="9145016" cy="13716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BE" sz="3600" dirty="0">
                <a:solidFill>
                  <a:schemeClr val="accent1"/>
                </a:solidFill>
                <a:latin typeface="Verdana" pitchFamily="34" charset="0"/>
              </a:rPr>
              <a:t>Les résultats globaux et leur évolution dans le temps</a:t>
            </a:r>
          </a:p>
        </p:txBody>
      </p:sp>
      <p:graphicFrame>
        <p:nvGraphicFramePr>
          <p:cNvPr id="6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680675"/>
              </p:ext>
            </p:extLst>
          </p:nvPr>
        </p:nvGraphicFramePr>
        <p:xfrm>
          <a:off x="1619672" y="1556792"/>
          <a:ext cx="51845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3937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4462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fr-BE" sz="3600" dirty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rPr>
              <a:t>Performances </a:t>
            </a:r>
            <a:r>
              <a:rPr lang="fr-BE" sz="3600" dirty="0" smtClean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rPr>
              <a:t>en </a:t>
            </a:r>
            <a:r>
              <a:rPr lang="fr-BE" sz="3600" dirty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rPr>
              <a:t>fonction de caractéristiques </a:t>
            </a:r>
            <a:r>
              <a:rPr lang="fr-BE" sz="3600" dirty="0" smtClean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rPr>
              <a:t>des </a:t>
            </a:r>
            <a:r>
              <a:rPr lang="fr-BE" sz="3600" dirty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rPr>
              <a:t>élèves de 15 </a:t>
            </a:r>
            <a:r>
              <a:rPr lang="fr-BE" sz="3600" dirty="0" smtClean="0">
                <a:solidFill>
                  <a:schemeClr val="accent1"/>
                </a:solidFill>
                <a:latin typeface="Verdana" pitchFamily="34" charset="0"/>
                <a:ea typeface="+mj-ea"/>
                <a:cs typeface="+mj-cs"/>
              </a:rPr>
              <a:t>ans</a:t>
            </a:r>
            <a:endParaRPr lang="fr-BE" sz="3600" dirty="0">
              <a:solidFill>
                <a:schemeClr val="accent1"/>
              </a:solidFill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956376" y="6023029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Source : PISA 2003</a:t>
            </a:r>
            <a:endParaRPr lang="fr-B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8882956" cy="453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99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47980" y="44624"/>
            <a:ext cx="9489232" cy="4886672"/>
          </a:xfrm>
        </p:spPr>
        <p:txBody>
          <a:bodyPr/>
          <a:lstStyle/>
          <a:p>
            <a:pPr marL="0" indent="0">
              <a:buNone/>
            </a:pPr>
            <a:r>
              <a:rPr lang="fr-BE" sz="2800" dirty="0" smtClean="0"/>
              <a:t>PISA 2003</a:t>
            </a:r>
            <a:r>
              <a:rPr lang="fr-BE" sz="2800" dirty="0"/>
              <a:t> </a:t>
            </a:r>
            <a:r>
              <a:rPr lang="fr-BE" sz="2800" dirty="0" smtClean="0"/>
              <a:t>– le détail par filière des résultats des élèves du 2</a:t>
            </a:r>
            <a:r>
              <a:rPr lang="fr-BE" sz="2800" baseline="30000" dirty="0" smtClean="0"/>
              <a:t>e</a:t>
            </a:r>
            <a:r>
              <a:rPr lang="fr-BE" sz="2800" dirty="0" smtClean="0"/>
              <a:t>  degré</a:t>
            </a:r>
            <a:endParaRPr lang="fr-BE" sz="2800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686175" y="1233488"/>
            <a:ext cx="1600200" cy="5305425"/>
            <a:chOff x="2553" y="780"/>
            <a:chExt cx="1008" cy="3342"/>
          </a:xfrm>
        </p:grpSpPr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2553" y="780"/>
              <a:ext cx="1008" cy="258"/>
            </a:xfrm>
            <a:prstGeom prst="rect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sz="2000"/>
                <a:t>4</a:t>
              </a:r>
              <a:r>
                <a:rPr kumimoji="1" lang="fr-BE" altLang="fr-FR" sz="2000" baseline="30000"/>
                <a:t>e </a:t>
              </a:r>
              <a:r>
                <a:rPr kumimoji="1" lang="fr-BE" altLang="fr-FR" sz="2000"/>
                <a:t>année</a:t>
              </a:r>
              <a:endParaRPr kumimoji="1" lang="fr-FR" altLang="fr-FR" sz="2000"/>
            </a:p>
          </p:txBody>
        </p:sp>
        <p:grpSp>
          <p:nvGrpSpPr>
            <p:cNvPr id="54" name="Group 6"/>
            <p:cNvGrpSpPr>
              <a:grpSpLocks/>
            </p:cNvGrpSpPr>
            <p:nvPr/>
          </p:nvGrpSpPr>
          <p:grpSpPr bwMode="auto">
            <a:xfrm>
              <a:off x="2736" y="1125"/>
              <a:ext cx="738" cy="2997"/>
              <a:chOff x="2736" y="1131"/>
              <a:chExt cx="738" cy="2997"/>
            </a:xfrm>
          </p:grpSpPr>
          <p:sp>
            <p:nvSpPr>
              <p:cNvPr id="55" name="Text Box 7"/>
              <p:cNvSpPr txBox="1">
                <a:spLocks noChangeArrowheads="1"/>
              </p:cNvSpPr>
              <p:nvPr/>
            </p:nvSpPr>
            <p:spPr bwMode="auto">
              <a:xfrm>
                <a:off x="2736" y="1131"/>
                <a:ext cx="720" cy="296"/>
              </a:xfrm>
              <a:prstGeom prst="rect">
                <a:avLst/>
              </a:prstGeom>
              <a:noFill/>
              <a:ln w="12700" cap="sq">
                <a:solidFill>
                  <a:schemeClr val="fol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kumimoji="1" lang="fr-BE" altLang="fr-FR"/>
                  <a:t>-</a:t>
                </a:r>
                <a:endParaRPr kumimoji="1" lang="fr-FR" altLang="fr-FR"/>
              </a:p>
            </p:txBody>
          </p:sp>
          <p:sp>
            <p:nvSpPr>
              <p:cNvPr id="56" name="Text Box 8"/>
              <p:cNvSpPr txBox="1">
                <a:spLocks noChangeArrowheads="1"/>
              </p:cNvSpPr>
              <p:nvPr/>
            </p:nvSpPr>
            <p:spPr bwMode="auto">
              <a:xfrm>
                <a:off x="2745" y="1603"/>
                <a:ext cx="720" cy="296"/>
              </a:xfrm>
              <a:prstGeom prst="rect">
                <a:avLst/>
              </a:prstGeom>
              <a:noFill/>
              <a:ln w="12700" cap="sq">
                <a:solidFill>
                  <a:schemeClr val="fol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kumimoji="1" lang="fr-BE" altLang="fr-FR"/>
                  <a:t>4 %</a:t>
                </a:r>
                <a:endParaRPr kumimoji="1" lang="fr-FR" altLang="fr-FR"/>
              </a:p>
            </p:txBody>
          </p:sp>
          <p:sp>
            <p:nvSpPr>
              <p:cNvPr id="57" name="Text Box 9"/>
              <p:cNvSpPr txBox="1">
                <a:spLocks noChangeArrowheads="1"/>
              </p:cNvSpPr>
              <p:nvPr/>
            </p:nvSpPr>
            <p:spPr bwMode="auto">
              <a:xfrm>
                <a:off x="2754" y="2002"/>
                <a:ext cx="720" cy="296"/>
              </a:xfrm>
              <a:prstGeom prst="rect">
                <a:avLst/>
              </a:prstGeom>
              <a:noFill/>
              <a:ln w="12700" cap="sq">
                <a:solidFill>
                  <a:schemeClr val="fol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kumimoji="1" lang="fr-BE" altLang="fr-FR"/>
                  <a:t>13 %</a:t>
                </a:r>
                <a:endParaRPr kumimoji="1" lang="fr-FR" altLang="fr-FR"/>
              </a:p>
            </p:txBody>
          </p:sp>
          <p:sp>
            <p:nvSpPr>
              <p:cNvPr id="58" name="Text Box 10"/>
              <p:cNvSpPr txBox="1">
                <a:spLocks noChangeArrowheads="1"/>
              </p:cNvSpPr>
              <p:nvPr/>
            </p:nvSpPr>
            <p:spPr bwMode="auto">
              <a:xfrm>
                <a:off x="2745" y="2431"/>
                <a:ext cx="720" cy="296"/>
              </a:xfrm>
              <a:prstGeom prst="rect">
                <a:avLst/>
              </a:prstGeom>
              <a:solidFill>
                <a:srgbClr val="92D050"/>
              </a:solidFill>
              <a:ln w="12700" cap="sq">
                <a:solidFill>
                  <a:schemeClr val="fol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kumimoji="1" lang="fr-BE" altLang="fr-FR"/>
                  <a:t>26 %</a:t>
                </a:r>
                <a:endParaRPr kumimoji="1" lang="fr-FR" altLang="fr-FR"/>
              </a:p>
            </p:txBody>
          </p:sp>
          <p:sp>
            <p:nvSpPr>
              <p:cNvPr id="59" name="Text Box 11"/>
              <p:cNvSpPr txBox="1">
                <a:spLocks noChangeArrowheads="1"/>
              </p:cNvSpPr>
              <p:nvPr/>
            </p:nvSpPr>
            <p:spPr bwMode="auto">
              <a:xfrm>
                <a:off x="2745" y="2920"/>
                <a:ext cx="720" cy="296"/>
              </a:xfrm>
              <a:prstGeom prst="rect">
                <a:avLst/>
              </a:prstGeom>
              <a:solidFill>
                <a:srgbClr val="92D050"/>
              </a:solidFill>
              <a:ln w="12700" cap="sq">
                <a:solidFill>
                  <a:schemeClr val="fol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kumimoji="1" lang="fr-BE" altLang="fr-FR"/>
                  <a:t>35 %</a:t>
                </a:r>
                <a:endParaRPr kumimoji="1" lang="fr-FR" altLang="fr-FR"/>
              </a:p>
            </p:txBody>
          </p:sp>
          <p:sp>
            <p:nvSpPr>
              <p:cNvPr id="60" name="Text Box 12"/>
              <p:cNvSpPr txBox="1">
                <a:spLocks noChangeArrowheads="1"/>
              </p:cNvSpPr>
              <p:nvPr/>
            </p:nvSpPr>
            <p:spPr bwMode="auto">
              <a:xfrm>
                <a:off x="2745" y="3352"/>
                <a:ext cx="720" cy="296"/>
              </a:xfrm>
              <a:prstGeom prst="rect">
                <a:avLst/>
              </a:prstGeom>
              <a:solidFill>
                <a:schemeClr val="accent1"/>
              </a:solidFill>
              <a:ln w="12700" cap="sq">
                <a:solidFill>
                  <a:schemeClr val="fol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kumimoji="1" lang="fr-BE" altLang="fr-FR"/>
                  <a:t>17 %</a:t>
                </a:r>
                <a:endParaRPr kumimoji="1" lang="fr-FR" altLang="fr-FR"/>
              </a:p>
            </p:txBody>
          </p:sp>
          <p:sp>
            <p:nvSpPr>
              <p:cNvPr id="61" name="Text Box 13"/>
              <p:cNvSpPr txBox="1">
                <a:spLocks noChangeArrowheads="1"/>
              </p:cNvSpPr>
              <p:nvPr/>
            </p:nvSpPr>
            <p:spPr bwMode="auto">
              <a:xfrm>
                <a:off x="2745" y="3832"/>
                <a:ext cx="720" cy="296"/>
              </a:xfrm>
              <a:prstGeom prst="rect">
                <a:avLst/>
              </a:prstGeom>
              <a:noFill/>
              <a:ln w="12700" cap="sq">
                <a:solidFill>
                  <a:schemeClr val="fol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kumimoji="1" lang="fr-BE" altLang="fr-FR" dirty="0"/>
                  <a:t>6 %</a:t>
                </a:r>
                <a:endParaRPr kumimoji="1" lang="fr-FR" altLang="fr-FR" dirty="0"/>
              </a:p>
            </p:txBody>
          </p:sp>
        </p:grp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7067550" y="1243013"/>
            <a:ext cx="1600200" cy="5305425"/>
            <a:chOff x="4557" y="786"/>
            <a:chExt cx="1008" cy="3342"/>
          </a:xfrm>
        </p:grpSpPr>
        <p:sp>
          <p:nvSpPr>
            <p:cNvPr id="45" name="Text Box 15"/>
            <p:cNvSpPr txBox="1">
              <a:spLocks noChangeArrowheads="1"/>
            </p:cNvSpPr>
            <p:nvPr/>
          </p:nvSpPr>
          <p:spPr bwMode="auto">
            <a:xfrm>
              <a:off x="4557" y="786"/>
              <a:ext cx="1008" cy="258"/>
            </a:xfrm>
            <a:prstGeom prst="rect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sz="2000"/>
                <a:t>4</a:t>
              </a:r>
              <a:r>
                <a:rPr kumimoji="1" lang="fr-BE" altLang="fr-FR" sz="2000" baseline="30000"/>
                <a:t>e </a:t>
              </a:r>
              <a:r>
                <a:rPr kumimoji="1" lang="fr-BE" altLang="fr-FR" sz="2000"/>
                <a:t>année</a:t>
              </a:r>
              <a:endParaRPr kumimoji="1" lang="fr-FR" altLang="fr-FR" sz="2000"/>
            </a:p>
          </p:txBody>
        </p:sp>
        <p:sp>
          <p:nvSpPr>
            <p:cNvPr id="46" name="Text Box 16"/>
            <p:cNvSpPr txBox="1">
              <a:spLocks noChangeArrowheads="1"/>
            </p:cNvSpPr>
            <p:nvPr/>
          </p:nvSpPr>
          <p:spPr bwMode="auto">
            <a:xfrm>
              <a:off x="4734" y="1131"/>
              <a:ext cx="720" cy="29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10 %</a:t>
              </a:r>
              <a:endParaRPr kumimoji="1" lang="fr-FR" altLang="fr-FR"/>
            </a:p>
          </p:txBody>
        </p:sp>
        <p:sp>
          <p:nvSpPr>
            <p:cNvPr id="47" name="Text Box 17"/>
            <p:cNvSpPr txBox="1">
              <a:spLocks noChangeArrowheads="1"/>
            </p:cNvSpPr>
            <p:nvPr/>
          </p:nvSpPr>
          <p:spPr bwMode="auto">
            <a:xfrm>
              <a:off x="4743" y="1603"/>
              <a:ext cx="720" cy="29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dirty="0"/>
                <a:t>24 %</a:t>
              </a:r>
              <a:endParaRPr kumimoji="1" lang="fr-FR" altLang="fr-FR" dirty="0"/>
            </a:p>
          </p:txBody>
        </p:sp>
        <p:sp>
          <p:nvSpPr>
            <p:cNvPr id="48" name="Text Box 18"/>
            <p:cNvSpPr txBox="1">
              <a:spLocks noChangeArrowheads="1"/>
            </p:cNvSpPr>
            <p:nvPr/>
          </p:nvSpPr>
          <p:spPr bwMode="auto">
            <a:xfrm>
              <a:off x="4752" y="2002"/>
              <a:ext cx="720" cy="296"/>
            </a:xfrm>
            <a:prstGeom prst="rect">
              <a:avLst/>
            </a:prstGeom>
            <a:solidFill>
              <a:srgbClr val="92D050"/>
            </a:solidFill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32 %</a:t>
              </a:r>
              <a:endParaRPr kumimoji="1" lang="fr-FR" altLang="fr-FR"/>
            </a:p>
          </p:txBody>
        </p:sp>
        <p:sp>
          <p:nvSpPr>
            <p:cNvPr id="49" name="Text Box 19"/>
            <p:cNvSpPr txBox="1">
              <a:spLocks noChangeArrowheads="1"/>
            </p:cNvSpPr>
            <p:nvPr/>
          </p:nvSpPr>
          <p:spPr bwMode="auto">
            <a:xfrm>
              <a:off x="4743" y="2431"/>
              <a:ext cx="720" cy="296"/>
            </a:xfrm>
            <a:prstGeom prst="rect">
              <a:avLst/>
            </a:prstGeom>
            <a:solidFill>
              <a:srgbClr val="92D050"/>
            </a:solidFill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dirty="0"/>
                <a:t>23 %</a:t>
              </a:r>
              <a:endParaRPr kumimoji="1" lang="fr-FR" altLang="fr-FR" dirty="0"/>
            </a:p>
          </p:txBody>
        </p:sp>
        <p:sp>
          <p:nvSpPr>
            <p:cNvPr id="50" name="Text Box 20"/>
            <p:cNvSpPr txBox="1">
              <a:spLocks noChangeArrowheads="1"/>
            </p:cNvSpPr>
            <p:nvPr/>
          </p:nvSpPr>
          <p:spPr bwMode="auto">
            <a:xfrm>
              <a:off x="4743" y="2920"/>
              <a:ext cx="720" cy="296"/>
            </a:xfrm>
            <a:prstGeom prst="rect">
              <a:avLst/>
            </a:prstGeom>
            <a:solidFill>
              <a:srgbClr val="92D050"/>
            </a:solidFill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9 %</a:t>
              </a:r>
              <a:endParaRPr kumimoji="1" lang="fr-FR" altLang="fr-FR"/>
            </a:p>
          </p:txBody>
        </p:sp>
        <p:sp>
          <p:nvSpPr>
            <p:cNvPr id="51" name="Text Box 21"/>
            <p:cNvSpPr txBox="1">
              <a:spLocks noChangeArrowheads="1"/>
            </p:cNvSpPr>
            <p:nvPr/>
          </p:nvSpPr>
          <p:spPr bwMode="auto">
            <a:xfrm>
              <a:off x="4743" y="3352"/>
              <a:ext cx="720" cy="296"/>
            </a:xfrm>
            <a:prstGeom prst="rect">
              <a:avLst/>
            </a:prstGeom>
            <a:noFill/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2 %</a:t>
              </a:r>
              <a:endParaRPr kumimoji="1" lang="fr-FR" altLang="fr-FR"/>
            </a:p>
          </p:txBody>
        </p:sp>
        <p:sp>
          <p:nvSpPr>
            <p:cNvPr id="52" name="Text Box 22"/>
            <p:cNvSpPr txBox="1">
              <a:spLocks noChangeArrowheads="1"/>
            </p:cNvSpPr>
            <p:nvPr/>
          </p:nvSpPr>
          <p:spPr bwMode="auto">
            <a:xfrm>
              <a:off x="4743" y="3832"/>
              <a:ext cx="720" cy="296"/>
            </a:xfrm>
            <a:prstGeom prst="rect">
              <a:avLst/>
            </a:prstGeom>
            <a:noFill/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-</a:t>
              </a:r>
              <a:endParaRPr kumimoji="1" lang="fr-FR" altLang="fr-FR"/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228600" y="1790701"/>
            <a:ext cx="1781175" cy="4819650"/>
            <a:chOff x="375" y="1131"/>
            <a:chExt cx="1122" cy="3036"/>
          </a:xfrm>
        </p:grpSpPr>
        <p:sp>
          <p:nvSpPr>
            <p:cNvPr id="30" name="Oval 24"/>
            <p:cNvSpPr>
              <a:spLocks noChangeArrowheads="1"/>
            </p:cNvSpPr>
            <p:nvPr/>
          </p:nvSpPr>
          <p:spPr bwMode="auto">
            <a:xfrm>
              <a:off x="519" y="1599"/>
              <a:ext cx="816" cy="33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31" name="Text Box 25"/>
            <p:cNvSpPr txBox="1">
              <a:spLocks noChangeArrowheads="1"/>
            </p:cNvSpPr>
            <p:nvPr/>
          </p:nvSpPr>
          <p:spPr bwMode="auto">
            <a:xfrm>
              <a:off x="393" y="1632"/>
              <a:ext cx="110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sz="2000"/>
                <a:t>niveau 5</a:t>
              </a:r>
              <a:endParaRPr kumimoji="1" lang="fr-FR" altLang="fr-FR" sz="2000"/>
            </a:p>
          </p:txBody>
        </p:sp>
        <p:sp>
          <p:nvSpPr>
            <p:cNvPr id="32" name="Oval 26"/>
            <p:cNvSpPr>
              <a:spLocks noChangeArrowheads="1"/>
            </p:cNvSpPr>
            <p:nvPr/>
          </p:nvSpPr>
          <p:spPr bwMode="auto">
            <a:xfrm>
              <a:off x="528" y="3360"/>
              <a:ext cx="816" cy="336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33" name="Oval 27"/>
            <p:cNvSpPr>
              <a:spLocks noChangeArrowheads="1"/>
            </p:cNvSpPr>
            <p:nvPr/>
          </p:nvSpPr>
          <p:spPr bwMode="auto">
            <a:xfrm>
              <a:off x="528" y="2928"/>
              <a:ext cx="816" cy="336"/>
            </a:xfrm>
            <a:prstGeom prst="ellipse">
              <a:avLst/>
            </a:prstGeom>
            <a:solidFill>
              <a:srgbClr val="92D05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34" name="Oval 28"/>
            <p:cNvSpPr>
              <a:spLocks noChangeArrowheads="1"/>
            </p:cNvSpPr>
            <p:nvPr/>
          </p:nvSpPr>
          <p:spPr bwMode="auto">
            <a:xfrm>
              <a:off x="528" y="2439"/>
              <a:ext cx="816" cy="336"/>
            </a:xfrm>
            <a:prstGeom prst="ellipse">
              <a:avLst/>
            </a:prstGeom>
            <a:solidFill>
              <a:srgbClr val="92D05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35" name="Oval 29"/>
            <p:cNvSpPr>
              <a:spLocks noChangeArrowheads="1"/>
            </p:cNvSpPr>
            <p:nvPr/>
          </p:nvSpPr>
          <p:spPr bwMode="auto">
            <a:xfrm>
              <a:off x="528" y="2028"/>
              <a:ext cx="816" cy="336"/>
            </a:xfrm>
            <a:prstGeom prst="ellipse">
              <a:avLst/>
            </a:prstGeom>
            <a:solidFill>
              <a:srgbClr val="92D05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36" name="Oval 30"/>
            <p:cNvSpPr>
              <a:spLocks noChangeArrowheads="1"/>
            </p:cNvSpPr>
            <p:nvPr/>
          </p:nvSpPr>
          <p:spPr bwMode="auto">
            <a:xfrm>
              <a:off x="501" y="1131"/>
              <a:ext cx="816" cy="33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37" name="Text Box 31"/>
            <p:cNvSpPr txBox="1">
              <a:spLocks noChangeArrowheads="1"/>
            </p:cNvSpPr>
            <p:nvPr/>
          </p:nvSpPr>
          <p:spPr bwMode="auto">
            <a:xfrm>
              <a:off x="387" y="3383"/>
              <a:ext cx="110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sz="2000"/>
                <a:t>niveau 1</a:t>
              </a:r>
              <a:endParaRPr kumimoji="1" lang="fr-FR" altLang="fr-FR" sz="2000"/>
            </a:p>
          </p:txBody>
        </p:sp>
        <p:sp>
          <p:nvSpPr>
            <p:cNvPr id="38" name="Text Box 32"/>
            <p:cNvSpPr txBox="1">
              <a:spLocks noChangeArrowheads="1"/>
            </p:cNvSpPr>
            <p:nvPr/>
          </p:nvSpPr>
          <p:spPr bwMode="auto">
            <a:xfrm>
              <a:off x="378" y="2952"/>
              <a:ext cx="110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sz="2000"/>
                <a:t>niveau 2</a:t>
              </a:r>
              <a:endParaRPr kumimoji="1" lang="fr-FR" altLang="fr-FR" sz="2000"/>
            </a:p>
          </p:txBody>
        </p:sp>
        <p:sp>
          <p:nvSpPr>
            <p:cNvPr id="39" name="Text Box 33"/>
            <p:cNvSpPr txBox="1">
              <a:spLocks noChangeArrowheads="1"/>
            </p:cNvSpPr>
            <p:nvPr/>
          </p:nvSpPr>
          <p:spPr bwMode="auto">
            <a:xfrm>
              <a:off x="384" y="2463"/>
              <a:ext cx="110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sz="2000"/>
                <a:t>niveau 3</a:t>
              </a:r>
              <a:endParaRPr kumimoji="1" lang="fr-FR" altLang="fr-FR" sz="2000"/>
            </a:p>
          </p:txBody>
        </p:sp>
        <p:sp>
          <p:nvSpPr>
            <p:cNvPr id="40" name="Text Box 34"/>
            <p:cNvSpPr txBox="1">
              <a:spLocks noChangeArrowheads="1"/>
            </p:cNvSpPr>
            <p:nvPr/>
          </p:nvSpPr>
          <p:spPr bwMode="auto">
            <a:xfrm>
              <a:off x="378" y="2034"/>
              <a:ext cx="110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sz="2000"/>
                <a:t>niveau 4</a:t>
              </a:r>
              <a:endParaRPr kumimoji="1" lang="fr-FR" altLang="fr-FR" sz="2000"/>
            </a:p>
          </p:txBody>
        </p:sp>
        <p:sp>
          <p:nvSpPr>
            <p:cNvPr id="41" name="Text Box 35"/>
            <p:cNvSpPr txBox="1">
              <a:spLocks noChangeArrowheads="1"/>
            </p:cNvSpPr>
            <p:nvPr/>
          </p:nvSpPr>
          <p:spPr bwMode="auto">
            <a:xfrm>
              <a:off x="384" y="1158"/>
              <a:ext cx="110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sz="2000"/>
                <a:t>niveau 6</a:t>
              </a:r>
              <a:endParaRPr kumimoji="1" lang="fr-FR" altLang="fr-FR" sz="2000"/>
            </a:p>
          </p:txBody>
        </p:sp>
        <p:sp>
          <p:nvSpPr>
            <p:cNvPr id="43" name="Oval 37"/>
            <p:cNvSpPr>
              <a:spLocks noChangeArrowheads="1"/>
            </p:cNvSpPr>
            <p:nvPr/>
          </p:nvSpPr>
          <p:spPr bwMode="auto">
            <a:xfrm>
              <a:off x="501" y="3783"/>
              <a:ext cx="864" cy="384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44" name="Text Box 38"/>
            <p:cNvSpPr txBox="1">
              <a:spLocks noChangeArrowheads="1"/>
            </p:cNvSpPr>
            <p:nvPr/>
          </p:nvSpPr>
          <p:spPr bwMode="auto">
            <a:xfrm>
              <a:off x="375" y="3747"/>
              <a:ext cx="110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sz="2000" dirty="0"/>
                <a:t>sous le</a:t>
              </a:r>
            </a:p>
            <a:p>
              <a:pPr algn="ctr">
                <a:lnSpc>
                  <a:spcPct val="10000"/>
                </a:lnSpc>
                <a:spcBef>
                  <a:spcPct val="50000"/>
                </a:spcBef>
              </a:pPr>
              <a:r>
                <a:rPr kumimoji="1" lang="fr-BE" altLang="fr-FR" sz="2000" dirty="0"/>
                <a:t> niveau 1</a:t>
              </a:r>
              <a:endParaRPr kumimoji="1" lang="fr-FR" altLang="fr-FR" sz="2000" dirty="0"/>
            </a:p>
          </p:txBody>
        </p:sp>
      </p:grpSp>
      <p:grpSp>
        <p:nvGrpSpPr>
          <p:cNvPr id="20" name="Group 40"/>
          <p:cNvGrpSpPr>
            <a:grpSpLocks/>
          </p:cNvGrpSpPr>
          <p:nvPr/>
        </p:nvGrpSpPr>
        <p:grpSpPr bwMode="auto">
          <a:xfrm>
            <a:off x="2286000" y="1790701"/>
            <a:ext cx="1171575" cy="4757738"/>
            <a:chOff x="1671" y="1131"/>
            <a:chExt cx="738" cy="2997"/>
          </a:xfrm>
        </p:grpSpPr>
        <p:sp>
          <p:nvSpPr>
            <p:cNvPr id="23" name="Text Box 41"/>
            <p:cNvSpPr txBox="1">
              <a:spLocks noChangeArrowheads="1"/>
            </p:cNvSpPr>
            <p:nvPr/>
          </p:nvSpPr>
          <p:spPr bwMode="auto">
            <a:xfrm>
              <a:off x="1671" y="1131"/>
              <a:ext cx="720" cy="296"/>
            </a:xfrm>
            <a:prstGeom prst="rect">
              <a:avLst/>
            </a:prstGeom>
            <a:noFill/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-</a:t>
              </a:r>
              <a:endParaRPr kumimoji="1" lang="fr-FR" altLang="fr-FR"/>
            </a:p>
          </p:txBody>
        </p:sp>
        <p:sp>
          <p:nvSpPr>
            <p:cNvPr id="24" name="Text Box 42"/>
            <p:cNvSpPr txBox="1">
              <a:spLocks noChangeArrowheads="1"/>
            </p:cNvSpPr>
            <p:nvPr/>
          </p:nvSpPr>
          <p:spPr bwMode="auto">
            <a:xfrm>
              <a:off x="1680" y="1603"/>
              <a:ext cx="720" cy="296"/>
            </a:xfrm>
            <a:prstGeom prst="rect">
              <a:avLst/>
            </a:prstGeom>
            <a:noFill/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-</a:t>
              </a:r>
              <a:endParaRPr kumimoji="1" lang="fr-FR" altLang="fr-FR"/>
            </a:p>
          </p:txBody>
        </p:sp>
        <p:sp>
          <p:nvSpPr>
            <p:cNvPr id="25" name="Text Box 43"/>
            <p:cNvSpPr txBox="1">
              <a:spLocks noChangeArrowheads="1"/>
            </p:cNvSpPr>
            <p:nvPr/>
          </p:nvSpPr>
          <p:spPr bwMode="auto">
            <a:xfrm>
              <a:off x="1689" y="2002"/>
              <a:ext cx="720" cy="296"/>
            </a:xfrm>
            <a:prstGeom prst="rect">
              <a:avLst/>
            </a:prstGeom>
            <a:noFill/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4 %</a:t>
              </a:r>
              <a:endParaRPr kumimoji="1" lang="fr-FR" altLang="fr-FR"/>
            </a:p>
          </p:txBody>
        </p:sp>
        <p:sp>
          <p:nvSpPr>
            <p:cNvPr id="26" name="Text Box 44"/>
            <p:cNvSpPr txBox="1">
              <a:spLocks noChangeArrowheads="1"/>
            </p:cNvSpPr>
            <p:nvPr/>
          </p:nvSpPr>
          <p:spPr bwMode="auto">
            <a:xfrm>
              <a:off x="1680" y="2431"/>
              <a:ext cx="720" cy="296"/>
            </a:xfrm>
            <a:prstGeom prst="rect">
              <a:avLst/>
            </a:prstGeom>
            <a:noFill/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16 %</a:t>
              </a:r>
              <a:endParaRPr kumimoji="1" lang="fr-FR" altLang="fr-FR"/>
            </a:p>
          </p:txBody>
        </p:sp>
        <p:sp>
          <p:nvSpPr>
            <p:cNvPr id="27" name="Text Box 45"/>
            <p:cNvSpPr txBox="1">
              <a:spLocks noChangeArrowheads="1"/>
            </p:cNvSpPr>
            <p:nvPr/>
          </p:nvSpPr>
          <p:spPr bwMode="auto">
            <a:xfrm>
              <a:off x="1680" y="2920"/>
              <a:ext cx="720" cy="296"/>
            </a:xfrm>
            <a:prstGeom prst="rect">
              <a:avLst/>
            </a:prstGeom>
            <a:noFill/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dirty="0"/>
                <a:t>30 %</a:t>
              </a:r>
              <a:endParaRPr kumimoji="1" lang="fr-FR" altLang="fr-FR" dirty="0"/>
            </a:p>
          </p:txBody>
        </p:sp>
        <p:sp>
          <p:nvSpPr>
            <p:cNvPr id="28" name="Text Box 46"/>
            <p:cNvSpPr txBox="1">
              <a:spLocks noChangeArrowheads="1"/>
            </p:cNvSpPr>
            <p:nvPr/>
          </p:nvSpPr>
          <p:spPr bwMode="auto">
            <a:xfrm>
              <a:off x="1680" y="3352"/>
              <a:ext cx="720" cy="296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dirty="0"/>
                <a:t>31 %</a:t>
              </a:r>
              <a:endParaRPr kumimoji="1" lang="fr-FR" altLang="fr-FR" dirty="0"/>
            </a:p>
          </p:txBody>
        </p:sp>
        <p:sp>
          <p:nvSpPr>
            <p:cNvPr id="29" name="Text Box 47"/>
            <p:cNvSpPr txBox="1">
              <a:spLocks noChangeArrowheads="1"/>
            </p:cNvSpPr>
            <p:nvPr/>
          </p:nvSpPr>
          <p:spPr bwMode="auto">
            <a:xfrm>
              <a:off x="1680" y="3832"/>
              <a:ext cx="720" cy="296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19 %</a:t>
              </a:r>
              <a:endParaRPr kumimoji="1" lang="fr-FR" altLang="fr-FR"/>
            </a:p>
          </p:txBody>
        </p:sp>
      </p:grpSp>
      <p:sp>
        <p:nvSpPr>
          <p:cNvPr id="21" name="Text Box 48"/>
          <p:cNvSpPr txBox="1">
            <a:spLocks noChangeArrowheads="1"/>
          </p:cNvSpPr>
          <p:nvPr/>
        </p:nvSpPr>
        <p:spPr bwMode="auto">
          <a:xfrm>
            <a:off x="2085975" y="757238"/>
            <a:ext cx="3200400" cy="4699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fr-BE" altLang="fr-FR" dirty="0"/>
              <a:t>Filière qualifiante</a:t>
            </a:r>
            <a:endParaRPr kumimoji="1" lang="fr-FR" altLang="fr-FR" dirty="0"/>
          </a:p>
        </p:txBody>
      </p:sp>
      <p:sp>
        <p:nvSpPr>
          <p:cNvPr id="22" name="Text Box 49"/>
          <p:cNvSpPr txBox="1">
            <a:spLocks noChangeArrowheads="1"/>
          </p:cNvSpPr>
          <p:nvPr/>
        </p:nvSpPr>
        <p:spPr bwMode="auto">
          <a:xfrm>
            <a:off x="2085975" y="1233488"/>
            <a:ext cx="1600200" cy="409575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fr-BE" altLang="fr-FR" sz="2000"/>
              <a:t>3</a:t>
            </a:r>
            <a:r>
              <a:rPr kumimoji="1" lang="fr-BE" altLang="fr-FR" sz="2000" baseline="30000"/>
              <a:t>e </a:t>
            </a:r>
            <a:r>
              <a:rPr kumimoji="1" lang="fr-BE" altLang="fr-FR" sz="2000"/>
              <a:t>année</a:t>
            </a:r>
            <a:endParaRPr kumimoji="1" lang="fr-FR" altLang="fr-FR" sz="2000"/>
          </a:p>
        </p:txBody>
      </p:sp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5738813" y="1795464"/>
            <a:ext cx="1171575" cy="4757738"/>
            <a:chOff x="3726" y="1131"/>
            <a:chExt cx="738" cy="2997"/>
          </a:xfrm>
        </p:grpSpPr>
        <p:sp>
          <p:nvSpPr>
            <p:cNvPr id="13" name="Text Box 52"/>
            <p:cNvSpPr txBox="1">
              <a:spLocks noChangeArrowheads="1"/>
            </p:cNvSpPr>
            <p:nvPr/>
          </p:nvSpPr>
          <p:spPr bwMode="auto">
            <a:xfrm>
              <a:off x="3726" y="1131"/>
              <a:ext cx="720" cy="233"/>
            </a:xfrm>
            <a:prstGeom prst="rect">
              <a:avLst/>
            </a:prstGeom>
            <a:noFill/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dirty="0" smtClean="0"/>
                <a:t>1%</a:t>
              </a:r>
              <a:endParaRPr kumimoji="1" lang="fr-FR" altLang="fr-FR" dirty="0"/>
            </a:p>
          </p:txBody>
        </p:sp>
        <p:sp>
          <p:nvSpPr>
            <p:cNvPr id="14" name="Text Box 53"/>
            <p:cNvSpPr txBox="1">
              <a:spLocks noChangeArrowheads="1"/>
            </p:cNvSpPr>
            <p:nvPr/>
          </p:nvSpPr>
          <p:spPr bwMode="auto">
            <a:xfrm>
              <a:off x="3735" y="1603"/>
              <a:ext cx="720" cy="29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6 %</a:t>
              </a:r>
              <a:endParaRPr kumimoji="1" lang="fr-FR" altLang="fr-FR"/>
            </a:p>
          </p:txBody>
        </p:sp>
        <p:sp>
          <p:nvSpPr>
            <p:cNvPr id="15" name="Text Box 54"/>
            <p:cNvSpPr txBox="1">
              <a:spLocks noChangeArrowheads="1"/>
            </p:cNvSpPr>
            <p:nvPr/>
          </p:nvSpPr>
          <p:spPr bwMode="auto">
            <a:xfrm>
              <a:off x="3744" y="2002"/>
              <a:ext cx="720" cy="296"/>
            </a:xfrm>
            <a:prstGeom prst="rect">
              <a:avLst/>
            </a:prstGeom>
            <a:solidFill>
              <a:srgbClr val="92D050"/>
            </a:solidFill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20 %</a:t>
              </a:r>
              <a:endParaRPr kumimoji="1" lang="fr-FR" altLang="fr-FR"/>
            </a:p>
          </p:txBody>
        </p:sp>
        <p:sp>
          <p:nvSpPr>
            <p:cNvPr id="16" name="Text Box 55"/>
            <p:cNvSpPr txBox="1">
              <a:spLocks noChangeArrowheads="1"/>
            </p:cNvSpPr>
            <p:nvPr/>
          </p:nvSpPr>
          <p:spPr bwMode="auto">
            <a:xfrm>
              <a:off x="3735" y="2431"/>
              <a:ext cx="720" cy="296"/>
            </a:xfrm>
            <a:prstGeom prst="rect">
              <a:avLst/>
            </a:prstGeom>
            <a:solidFill>
              <a:srgbClr val="92D050"/>
            </a:solidFill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35 %</a:t>
              </a:r>
              <a:endParaRPr kumimoji="1" lang="fr-FR" altLang="fr-FR"/>
            </a:p>
          </p:txBody>
        </p:sp>
        <p:sp>
          <p:nvSpPr>
            <p:cNvPr id="17" name="Text Box 56"/>
            <p:cNvSpPr txBox="1">
              <a:spLocks noChangeArrowheads="1"/>
            </p:cNvSpPr>
            <p:nvPr/>
          </p:nvSpPr>
          <p:spPr bwMode="auto">
            <a:xfrm>
              <a:off x="3735" y="2920"/>
              <a:ext cx="720" cy="296"/>
            </a:xfrm>
            <a:prstGeom prst="rect">
              <a:avLst/>
            </a:prstGeom>
            <a:solidFill>
              <a:srgbClr val="92D050"/>
            </a:solidFill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27 %</a:t>
              </a:r>
              <a:endParaRPr kumimoji="1" lang="fr-FR" altLang="fr-FR"/>
            </a:p>
          </p:txBody>
        </p:sp>
        <p:sp>
          <p:nvSpPr>
            <p:cNvPr id="18" name="Text Box 57"/>
            <p:cNvSpPr txBox="1">
              <a:spLocks noChangeArrowheads="1"/>
            </p:cNvSpPr>
            <p:nvPr/>
          </p:nvSpPr>
          <p:spPr bwMode="auto">
            <a:xfrm>
              <a:off x="3735" y="3352"/>
              <a:ext cx="720" cy="296"/>
            </a:xfrm>
            <a:prstGeom prst="rect">
              <a:avLst/>
            </a:prstGeom>
            <a:noFill/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 dirty="0"/>
                <a:t>10 %</a:t>
              </a:r>
              <a:endParaRPr kumimoji="1" lang="fr-FR" altLang="fr-FR" dirty="0"/>
            </a:p>
          </p:txBody>
        </p:sp>
        <p:sp>
          <p:nvSpPr>
            <p:cNvPr id="19" name="Text Box 58"/>
            <p:cNvSpPr txBox="1">
              <a:spLocks noChangeArrowheads="1"/>
            </p:cNvSpPr>
            <p:nvPr/>
          </p:nvSpPr>
          <p:spPr bwMode="auto">
            <a:xfrm>
              <a:off x="3735" y="3832"/>
              <a:ext cx="720" cy="296"/>
            </a:xfrm>
            <a:prstGeom prst="rect">
              <a:avLst/>
            </a:prstGeom>
            <a:noFill/>
            <a:ln w="12700" cap="sq">
              <a:solidFill>
                <a:schemeClr val="fol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fr-BE" altLang="fr-FR"/>
                <a:t>2 %</a:t>
              </a:r>
              <a:endParaRPr kumimoji="1" lang="fr-FR" altLang="fr-FR"/>
            </a:p>
          </p:txBody>
        </p:sp>
      </p:grpSp>
      <p:sp>
        <p:nvSpPr>
          <p:cNvPr id="11" name="Text Box 59"/>
          <p:cNvSpPr txBox="1">
            <a:spLocks noChangeArrowheads="1"/>
          </p:cNvSpPr>
          <p:nvPr/>
        </p:nvSpPr>
        <p:spPr bwMode="auto">
          <a:xfrm>
            <a:off x="5462588" y="1247776"/>
            <a:ext cx="1600200" cy="409575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fr-BE" altLang="fr-FR" sz="2000" dirty="0"/>
              <a:t>3</a:t>
            </a:r>
            <a:r>
              <a:rPr kumimoji="1" lang="fr-BE" altLang="fr-FR" sz="2000" baseline="30000" dirty="0"/>
              <a:t>e </a:t>
            </a:r>
            <a:r>
              <a:rPr kumimoji="1" lang="fr-BE" altLang="fr-FR" sz="2000" dirty="0"/>
              <a:t>année</a:t>
            </a:r>
            <a:endParaRPr kumimoji="1" lang="fr-FR" altLang="fr-FR" sz="2000" dirty="0"/>
          </a:p>
        </p:txBody>
      </p:sp>
      <p:sp>
        <p:nvSpPr>
          <p:cNvPr id="12" name="Text Box 60"/>
          <p:cNvSpPr txBox="1">
            <a:spLocks noChangeArrowheads="1"/>
          </p:cNvSpPr>
          <p:nvPr/>
        </p:nvSpPr>
        <p:spPr bwMode="auto">
          <a:xfrm>
            <a:off x="5478354" y="771526"/>
            <a:ext cx="3200400" cy="4699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fr-BE" altLang="fr-FR" dirty="0"/>
              <a:t>Filière de transition</a:t>
            </a:r>
            <a:endParaRPr kumimoji="1"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10159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98985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fr-BE" altLang="fr-FR" dirty="0" smtClean="0"/>
              <a:t/>
            </a:r>
            <a:br>
              <a:rPr lang="fr-BE" altLang="fr-FR" dirty="0" smtClean="0"/>
            </a:br>
            <a:r>
              <a:rPr lang="fr-BE" altLang="fr-FR" dirty="0" smtClean="0"/>
              <a:t/>
            </a:r>
            <a:br>
              <a:rPr lang="fr-BE" altLang="fr-FR" dirty="0" smtClean="0"/>
            </a:br>
            <a:r>
              <a:rPr lang="fr-BE" altLang="fr-FR" dirty="0" smtClean="0"/>
              <a:t>Merci pour votre attention</a:t>
            </a:r>
            <a:br>
              <a:rPr lang="fr-BE" altLang="fr-FR" dirty="0" smtClean="0"/>
            </a:br>
            <a:r>
              <a:rPr lang="fr-BE" altLang="fr-FR" dirty="0"/>
              <a:t/>
            </a:r>
            <a:br>
              <a:rPr lang="fr-BE" altLang="fr-FR" dirty="0"/>
            </a:br>
            <a:r>
              <a:rPr lang="fr-BE" altLang="fr-FR" dirty="0" smtClean="0"/>
              <a:t>Pour </a:t>
            </a:r>
            <a:r>
              <a:rPr lang="fr-BE" altLang="fr-FR" dirty="0"/>
              <a:t>plus d’informations…</a:t>
            </a:r>
            <a:endParaRPr lang="fr-FR" altLang="fr-FR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36104" y="2492896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BE" altLang="fr-FR" kern="0" dirty="0" smtClean="0"/>
              <a:t>Site </a:t>
            </a:r>
            <a:r>
              <a:rPr lang="fr-BE" altLang="fr-FR" kern="0" dirty="0" smtClean="0">
                <a:hlinkClick r:id="rId2"/>
              </a:rPr>
              <a:t>http://www.pisa.oecd.org</a:t>
            </a:r>
            <a:endParaRPr lang="fr-BE" altLang="fr-FR" kern="0" dirty="0" smtClean="0"/>
          </a:p>
          <a:p>
            <a:r>
              <a:rPr lang="fr-BE" altLang="fr-FR" kern="0" dirty="0" smtClean="0"/>
              <a:t>Site </a:t>
            </a:r>
            <a:r>
              <a:rPr lang="fr-BE" altLang="fr-FR" kern="0" dirty="0" smtClean="0">
                <a:hlinkClick r:id="rId3"/>
              </a:rPr>
              <a:t>http://www.enseignement.be</a:t>
            </a:r>
            <a:endParaRPr lang="fr-BE" altLang="fr-FR" kern="0" dirty="0" smtClean="0"/>
          </a:p>
          <a:p>
            <a:pPr marL="0" indent="0">
              <a:buNone/>
            </a:pPr>
            <a:r>
              <a:rPr lang="fr-BE" altLang="fr-FR" kern="0" dirty="0" smtClean="0"/>
              <a:t> 	</a:t>
            </a:r>
            <a:r>
              <a:rPr lang="fr-BE" altLang="fr-FR" kern="0" dirty="0" smtClean="0">
                <a:sym typeface="Wingdings" panose="05000000000000000000" pitchFamily="2" charset="2"/>
              </a:rPr>
              <a:t> évaluations internationales</a:t>
            </a:r>
            <a:r>
              <a:rPr lang="fr-BE" altLang="fr-FR" kern="0" dirty="0" smtClean="0"/>
              <a:t>		</a:t>
            </a:r>
            <a:endParaRPr lang="fr-FR" altLang="fr-FR" sz="2400" kern="0" dirty="0"/>
          </a:p>
        </p:txBody>
      </p:sp>
    </p:spTree>
    <p:extLst>
      <p:ext uri="{BB962C8B-B14F-4D97-AF65-F5344CB8AC3E}">
        <p14:creationId xmlns:p14="http://schemas.microsoft.com/office/powerpoint/2010/main" val="386188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BE" sz="4000" dirty="0" smtClean="0"/>
              <a:t>Quel éclairage apporte PISA sur les acquis en mathématiques des élèves?</a:t>
            </a:r>
            <a:endParaRPr lang="fr-BE" sz="4000" dirty="0"/>
          </a:p>
        </p:txBody>
      </p:sp>
    </p:spTree>
    <p:extLst>
      <p:ext uri="{BB962C8B-B14F-4D97-AF65-F5344CB8AC3E}">
        <p14:creationId xmlns:p14="http://schemas.microsoft.com/office/powerpoint/2010/main" val="377643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fr-BE" dirty="0" smtClean="0">
                <a:solidFill>
                  <a:schemeClr val="accent1"/>
                </a:solidFill>
                <a:latin typeface="Verdana" pitchFamily="34" charset="0"/>
              </a:rPr>
              <a:t>Quelques caractéristiques du dispositif</a:t>
            </a:r>
            <a:endParaRPr lang="fr-BE" dirty="0">
              <a:solidFill>
                <a:schemeClr val="accent1"/>
              </a:solidFill>
              <a:latin typeface="Verdana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797050"/>
            <a:ext cx="8229600" cy="501650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buSzPct val="70000"/>
              <a:defRPr/>
            </a:pPr>
            <a:r>
              <a:rPr lang="fr-BE" sz="2800" dirty="0" smtClean="0"/>
              <a:t>65 pays (34 </a:t>
            </a:r>
            <a:r>
              <a:rPr lang="fr-BE" sz="2800" dirty="0" err="1" smtClean="0"/>
              <a:t>Ocdé</a:t>
            </a:r>
            <a:r>
              <a:rPr lang="fr-BE" sz="2800" dirty="0" smtClean="0"/>
              <a:t>, 31 partenaires)</a:t>
            </a:r>
          </a:p>
          <a:p>
            <a:pPr eaLnBrk="1" hangingPunct="1">
              <a:lnSpc>
                <a:spcPct val="130000"/>
              </a:lnSpc>
              <a:buSzPct val="70000"/>
            </a:pPr>
            <a:endParaRPr lang="fr-BE" sz="2800" dirty="0" smtClean="0"/>
          </a:p>
          <a:p>
            <a:pPr eaLnBrk="1" hangingPunct="1">
              <a:lnSpc>
                <a:spcPct val="130000"/>
              </a:lnSpc>
              <a:buSzPct val="70000"/>
            </a:pPr>
            <a:r>
              <a:rPr lang="fr-BE" sz="2800" dirty="0" smtClean="0"/>
              <a:t>Environ 520 000  jeunes de 15 ans concernés au niveau international</a:t>
            </a:r>
          </a:p>
          <a:p>
            <a:pPr marL="0" indent="0" eaLnBrk="1" hangingPunct="1">
              <a:lnSpc>
                <a:spcPct val="130000"/>
              </a:lnSpc>
              <a:buSzPct val="70000"/>
              <a:buNone/>
            </a:pPr>
            <a:endParaRPr lang="fr-BE" sz="2800" dirty="0"/>
          </a:p>
          <a:p>
            <a:pPr eaLnBrk="1" hangingPunct="1">
              <a:lnSpc>
                <a:spcPct val="130000"/>
              </a:lnSpc>
              <a:buSzPct val="70000"/>
            </a:pPr>
            <a:r>
              <a:rPr lang="fr-BE" sz="2800" dirty="0" smtClean="0"/>
              <a:t>FWB : échantillon représentatif des élèves de 15 ans     (2012 – 3 457 élèves - 110 établissements)</a:t>
            </a:r>
          </a:p>
        </p:txBody>
      </p:sp>
    </p:spTree>
    <p:extLst>
      <p:ext uri="{BB962C8B-B14F-4D97-AF65-F5344CB8AC3E}">
        <p14:creationId xmlns:p14="http://schemas.microsoft.com/office/powerpoint/2010/main" val="73881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552" y="260648"/>
            <a:ext cx="7772400" cy="4744715"/>
          </a:xfrm>
        </p:spPr>
        <p:txBody>
          <a:bodyPr>
            <a:noAutofit/>
          </a:bodyPr>
          <a:lstStyle/>
          <a:p>
            <a:r>
              <a:rPr lang="fr-BE" altLang="fr-FR" sz="2800" dirty="0"/>
              <a:t>Tous les élèves passent des épreuves identiques traduites dans les différentes langues</a:t>
            </a:r>
          </a:p>
          <a:p>
            <a:pPr marL="457200" lvl="1" indent="0" eaLnBrk="1" hangingPunct="1">
              <a:buClr>
                <a:srgbClr val="FFFF00"/>
              </a:buClr>
              <a:buSzPct val="70000"/>
              <a:buNone/>
            </a:pPr>
            <a:r>
              <a:rPr lang="fr-BE" sz="2000" dirty="0"/>
              <a:t>- </a:t>
            </a:r>
            <a:r>
              <a:rPr lang="fr-BE" sz="2000" dirty="0" smtClean="0"/>
              <a:t> 2h </a:t>
            </a:r>
            <a:r>
              <a:rPr lang="fr-BE" sz="2000" dirty="0"/>
              <a:t>de test papier-crayon</a:t>
            </a:r>
          </a:p>
          <a:p>
            <a:pPr marL="400050" lvl="1" indent="0" eaLnBrk="1" hangingPunct="1">
              <a:buClr>
                <a:srgbClr val="FFFF00"/>
              </a:buClr>
              <a:buSzPct val="70000"/>
              <a:buNone/>
            </a:pPr>
            <a:r>
              <a:rPr lang="fr-BE" sz="2000" dirty="0"/>
              <a:t>  - 40 minutes de test sur ordinateur </a:t>
            </a:r>
            <a:r>
              <a:rPr lang="fr-BE" sz="2000" dirty="0" smtClean="0"/>
              <a:t>(option)</a:t>
            </a:r>
            <a:endParaRPr lang="fr-BE" sz="2000" dirty="0"/>
          </a:p>
          <a:p>
            <a:pPr marL="400050" lvl="1" indent="0" eaLnBrk="1" hangingPunct="1">
              <a:buClr>
                <a:srgbClr val="FFFF00"/>
              </a:buClr>
              <a:buSzPct val="70000"/>
              <a:buNone/>
            </a:pPr>
            <a:r>
              <a:rPr lang="fr-BE" sz="2000" dirty="0"/>
              <a:t>  - 45 minutes de questionnaire de contexte</a:t>
            </a:r>
          </a:p>
          <a:p>
            <a:r>
              <a:rPr lang="fr-BE" altLang="fr-FR" sz="2800" dirty="0" smtClean="0"/>
              <a:t>Un </a:t>
            </a:r>
            <a:r>
              <a:rPr lang="fr-BE" altLang="fr-FR" sz="2800" dirty="0"/>
              <a:t>questionnaire à l’élève et au chef d’établissement </a:t>
            </a:r>
            <a:endParaRPr lang="fr-BE" altLang="fr-FR" sz="2800" dirty="0" smtClean="0"/>
          </a:p>
          <a:p>
            <a:pPr marL="617220" lvl="1" indent="-342900">
              <a:buFont typeface="Symbol" pitchFamily="18" charset="2"/>
              <a:buChar char="Þ"/>
            </a:pPr>
            <a:r>
              <a:rPr lang="fr-BE" altLang="fr-FR" dirty="0" smtClean="0">
                <a:cs typeface="Arial" charset="0"/>
              </a:rPr>
              <a:t>informations </a:t>
            </a:r>
            <a:r>
              <a:rPr lang="fr-BE" altLang="fr-FR" dirty="0">
                <a:cs typeface="Arial" charset="0"/>
              </a:rPr>
              <a:t>pour comprendre et relativiser les performances entre et à l’intérieur des systèmes </a:t>
            </a:r>
            <a:r>
              <a:rPr lang="fr-BE" altLang="fr-FR" dirty="0" smtClean="0">
                <a:cs typeface="Arial" charset="0"/>
              </a:rPr>
              <a:t>éducatifs</a:t>
            </a:r>
          </a:p>
          <a:p>
            <a:pPr marL="274320" lvl="1" indent="0">
              <a:buNone/>
            </a:pPr>
            <a:endParaRPr lang="fr-FR" altLang="fr-FR" dirty="0"/>
          </a:p>
          <a:p>
            <a:r>
              <a:rPr lang="fr-BE" altLang="fr-FR" sz="2800" dirty="0"/>
              <a:t>Des formats de question variés : 1/3 de QCM, 1/3 de QO à réponse brève, 1/3 de QO à réponse </a:t>
            </a:r>
            <a:r>
              <a:rPr lang="fr-BE" altLang="fr-FR" sz="2800" dirty="0" smtClean="0"/>
              <a:t>construite</a:t>
            </a:r>
          </a:p>
          <a:p>
            <a:endParaRPr lang="fr-BE" altLang="fr-FR" sz="2800" dirty="0"/>
          </a:p>
          <a:p>
            <a:r>
              <a:rPr lang="fr-BE" altLang="fr-FR" sz="2800" dirty="0"/>
              <a:t>Des modalités de correction standardisées (correcteurs experts + vérification de la concordance)</a:t>
            </a:r>
            <a:endParaRPr lang="fr-FR" altLang="fr-FR" sz="3200" dirty="0"/>
          </a:p>
        </p:txBody>
      </p:sp>
    </p:spTree>
    <p:extLst>
      <p:ext uri="{BB962C8B-B14F-4D97-AF65-F5344CB8AC3E}">
        <p14:creationId xmlns:p14="http://schemas.microsoft.com/office/powerpoint/2010/main" val="115131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79512" y="2492896"/>
            <a:ext cx="1666528" cy="8640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/>
              <a:t>Lecture</a:t>
            </a:r>
            <a:endParaRPr lang="fr-BE" sz="2400" dirty="0"/>
          </a:p>
        </p:txBody>
      </p:sp>
      <p:sp>
        <p:nvSpPr>
          <p:cNvPr id="29" name="Rectangle 28"/>
          <p:cNvSpPr/>
          <p:nvPr/>
        </p:nvSpPr>
        <p:spPr>
          <a:xfrm>
            <a:off x="1927496" y="2492896"/>
            <a:ext cx="1666528" cy="8640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/>
              <a:t>Math</a:t>
            </a:r>
            <a:endParaRPr lang="fr-BE" sz="2400" dirty="0"/>
          </a:p>
        </p:txBody>
      </p:sp>
      <p:sp>
        <p:nvSpPr>
          <p:cNvPr id="30" name="Rectangle 29"/>
          <p:cNvSpPr/>
          <p:nvPr/>
        </p:nvSpPr>
        <p:spPr>
          <a:xfrm>
            <a:off x="3656378" y="2492896"/>
            <a:ext cx="1666528" cy="8640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/>
              <a:t>Sciences</a:t>
            </a:r>
            <a:endParaRPr lang="fr-BE" sz="2400" dirty="0"/>
          </a:p>
        </p:txBody>
      </p:sp>
      <p:sp>
        <p:nvSpPr>
          <p:cNvPr id="31" name="Rectangle 30"/>
          <p:cNvSpPr/>
          <p:nvPr/>
        </p:nvSpPr>
        <p:spPr>
          <a:xfrm>
            <a:off x="5422607" y="2492896"/>
            <a:ext cx="1666528" cy="8640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/>
              <a:t>Lecture</a:t>
            </a:r>
            <a:endParaRPr lang="fr-BE" sz="2400" dirty="0"/>
          </a:p>
        </p:txBody>
      </p:sp>
      <p:sp>
        <p:nvSpPr>
          <p:cNvPr id="32" name="Rectangle 31"/>
          <p:cNvSpPr/>
          <p:nvPr/>
        </p:nvSpPr>
        <p:spPr>
          <a:xfrm>
            <a:off x="7175666" y="2492896"/>
            <a:ext cx="1666528" cy="8640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/>
              <a:t>Math</a:t>
            </a:r>
            <a:endParaRPr lang="fr-BE" sz="2400" dirty="0"/>
          </a:p>
        </p:txBody>
      </p:sp>
      <p:sp>
        <p:nvSpPr>
          <p:cNvPr id="33" name="Rectangle 32"/>
          <p:cNvSpPr/>
          <p:nvPr/>
        </p:nvSpPr>
        <p:spPr>
          <a:xfrm>
            <a:off x="179512" y="3573016"/>
            <a:ext cx="166652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>
                <a:solidFill>
                  <a:schemeClr val="tx1"/>
                </a:solidFill>
              </a:rPr>
              <a:t>Math</a:t>
            </a:r>
            <a:endParaRPr lang="fr-BE" sz="24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927496" y="3573016"/>
            <a:ext cx="166652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>
                <a:solidFill>
                  <a:schemeClr val="tx1"/>
                </a:solidFill>
              </a:rPr>
              <a:t>Sciences</a:t>
            </a:r>
            <a:endParaRPr lang="fr-BE" sz="24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656378" y="3573016"/>
            <a:ext cx="166652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>
                <a:solidFill>
                  <a:schemeClr val="tx1"/>
                </a:solidFill>
              </a:rPr>
              <a:t>Lecture</a:t>
            </a:r>
            <a:endParaRPr lang="fr-BE" sz="24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425752" y="3573016"/>
            <a:ext cx="166652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>
                <a:solidFill>
                  <a:schemeClr val="tx1"/>
                </a:solidFill>
              </a:rPr>
              <a:t>Math</a:t>
            </a:r>
            <a:endParaRPr lang="fr-BE" sz="24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175666" y="3573016"/>
            <a:ext cx="166652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>
                <a:solidFill>
                  <a:schemeClr val="tx1"/>
                </a:solidFill>
              </a:rPr>
              <a:t>Sciences</a:t>
            </a:r>
            <a:endParaRPr lang="fr-BE" sz="24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79512" y="4653136"/>
            <a:ext cx="166652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>
                <a:solidFill>
                  <a:schemeClr val="tx1"/>
                </a:solidFill>
              </a:rPr>
              <a:t>Sciences</a:t>
            </a:r>
            <a:endParaRPr lang="fr-BE" sz="24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27496" y="4653136"/>
            <a:ext cx="166652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>
                <a:solidFill>
                  <a:schemeClr val="tx1"/>
                </a:solidFill>
              </a:rPr>
              <a:t>Lecture</a:t>
            </a:r>
            <a:endParaRPr lang="fr-BE" sz="24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656378" y="4653136"/>
            <a:ext cx="166652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>
                <a:solidFill>
                  <a:schemeClr val="tx1"/>
                </a:solidFill>
              </a:rPr>
              <a:t>Math</a:t>
            </a:r>
            <a:endParaRPr lang="fr-BE" sz="24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422607" y="4653136"/>
            <a:ext cx="166652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>
                <a:solidFill>
                  <a:schemeClr val="tx1"/>
                </a:solidFill>
              </a:rPr>
              <a:t>Sciences</a:t>
            </a:r>
            <a:endParaRPr lang="fr-BE" sz="24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175666" y="4653136"/>
            <a:ext cx="166652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>
                <a:solidFill>
                  <a:schemeClr val="tx1"/>
                </a:solidFill>
              </a:rPr>
              <a:t>Lecture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208476" y="1268760"/>
            <a:ext cx="1666528" cy="7208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/>
              <a:t>2000</a:t>
            </a:r>
            <a:endParaRPr lang="fr-BE" sz="2400" dirty="0"/>
          </a:p>
        </p:txBody>
      </p:sp>
      <p:sp>
        <p:nvSpPr>
          <p:cNvPr id="6" name="Rectangle 5"/>
          <p:cNvSpPr/>
          <p:nvPr/>
        </p:nvSpPr>
        <p:spPr>
          <a:xfrm>
            <a:off x="1963453" y="1267978"/>
            <a:ext cx="1666528" cy="720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/>
              <a:t>2003</a:t>
            </a:r>
            <a:endParaRPr lang="fr-BE" sz="2400" dirty="0"/>
          </a:p>
        </p:txBody>
      </p:sp>
      <p:sp>
        <p:nvSpPr>
          <p:cNvPr id="7" name="Rectangle 6"/>
          <p:cNvSpPr/>
          <p:nvPr/>
        </p:nvSpPr>
        <p:spPr>
          <a:xfrm>
            <a:off x="3692335" y="1267978"/>
            <a:ext cx="1666528" cy="720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/>
              <a:t>2006</a:t>
            </a:r>
            <a:endParaRPr lang="fr-BE" sz="2400" dirty="0"/>
          </a:p>
        </p:txBody>
      </p:sp>
      <p:sp>
        <p:nvSpPr>
          <p:cNvPr id="8" name="Rectangle 7"/>
          <p:cNvSpPr/>
          <p:nvPr/>
        </p:nvSpPr>
        <p:spPr>
          <a:xfrm>
            <a:off x="5452313" y="1267978"/>
            <a:ext cx="1666528" cy="720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/>
              <a:t>2009</a:t>
            </a:r>
            <a:endParaRPr lang="fr-BE" sz="2400" dirty="0"/>
          </a:p>
        </p:txBody>
      </p:sp>
      <p:sp>
        <p:nvSpPr>
          <p:cNvPr id="9" name="Rectangle 8"/>
          <p:cNvSpPr/>
          <p:nvPr/>
        </p:nvSpPr>
        <p:spPr>
          <a:xfrm>
            <a:off x="7208043" y="1267978"/>
            <a:ext cx="1666528" cy="720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smtClean="0"/>
              <a:t>2012</a:t>
            </a:r>
            <a:endParaRPr lang="fr-BE" sz="2400" dirty="0"/>
          </a:p>
        </p:txBody>
      </p:sp>
      <p:sp>
        <p:nvSpPr>
          <p:cNvPr id="45" name="Rectangle 44"/>
          <p:cNvSpPr/>
          <p:nvPr/>
        </p:nvSpPr>
        <p:spPr>
          <a:xfrm>
            <a:off x="862851" y="176838"/>
            <a:ext cx="3460254" cy="641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fr-BE" sz="4400" dirty="0" smtClean="0">
                <a:solidFill>
                  <a:prstClr val="black"/>
                </a:solidFill>
                <a:cs typeface="Times New Roman" pitchFamily="18" charset="0"/>
              </a:rPr>
              <a:t>Tous </a:t>
            </a:r>
            <a:r>
              <a:rPr lang="fr-BE" sz="4400" dirty="0">
                <a:solidFill>
                  <a:prstClr val="black"/>
                </a:solidFill>
                <a:cs typeface="Times New Roman" pitchFamily="18" charset="0"/>
              </a:rPr>
              <a:t>les 3 </a:t>
            </a:r>
            <a:r>
              <a:rPr lang="fr-BE" sz="4400" dirty="0" smtClean="0">
                <a:solidFill>
                  <a:prstClr val="black"/>
                </a:solidFill>
                <a:cs typeface="Times New Roman" pitchFamily="18" charset="0"/>
              </a:rPr>
              <a:t>ans,</a:t>
            </a:r>
            <a:endParaRPr lang="fr-BE" sz="44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858607" y="195462"/>
            <a:ext cx="42013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fr-BE" sz="4400" dirty="0" smtClean="0">
                <a:solidFill>
                  <a:prstClr val="black"/>
                </a:solidFill>
                <a:cs typeface="Times New Roman" pitchFamily="18" charset="0"/>
              </a:rPr>
              <a:t>3 domaines évalués</a:t>
            </a:r>
            <a:endParaRPr lang="fr-BE" sz="4400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22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648072" y="836712"/>
            <a:ext cx="9396536" cy="720080"/>
          </a:xfrm>
        </p:spPr>
        <p:txBody>
          <a:bodyPr/>
          <a:lstStyle/>
          <a:p>
            <a:pPr>
              <a:defRPr/>
            </a:pPr>
            <a:r>
              <a:rPr lang="fr-BE" sz="2000" dirty="0" smtClean="0">
                <a:latin typeface="Verdana" pitchFamily="34" charset="0"/>
              </a:rPr>
              <a:t>Quelles années d’études fréquentent les élèves de 15 ans ? </a:t>
            </a:r>
            <a:endParaRPr lang="fr-BE" sz="2400" dirty="0"/>
          </a:p>
        </p:txBody>
      </p:sp>
      <p:graphicFrame>
        <p:nvGraphicFramePr>
          <p:cNvPr id="3" name="Graphique 2"/>
          <p:cNvGraphicFramePr/>
          <p:nvPr>
            <p:extLst>
              <p:ext uri="{D42A27DB-BD31-4B8C-83A1-F6EECF244321}">
                <p14:modId xmlns:p14="http://schemas.microsoft.com/office/powerpoint/2010/main" val="1237993410"/>
              </p:ext>
            </p:extLst>
          </p:nvPr>
        </p:nvGraphicFramePr>
        <p:xfrm>
          <a:off x="1451992" y="1897087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3203848" y="290519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38%</a:t>
            </a:r>
            <a:endParaRPr lang="fr-BE" sz="1400" dirty="0"/>
          </a:p>
        </p:txBody>
      </p:sp>
      <p:sp>
        <p:nvSpPr>
          <p:cNvPr id="5" name="ZoneTexte 4"/>
          <p:cNvSpPr txBox="1"/>
          <p:nvPr/>
        </p:nvSpPr>
        <p:spPr>
          <a:xfrm>
            <a:off x="4067944" y="2401143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 smtClean="0"/>
              <a:t>47%</a:t>
            </a:r>
            <a:endParaRPr lang="fr-BE" sz="14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32048" y="188640"/>
            <a:ext cx="77724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fr-BE" dirty="0" smtClean="0">
                <a:solidFill>
                  <a:schemeClr val="accent1"/>
                </a:solidFill>
                <a:latin typeface="Verdana" pitchFamily="34" charset="0"/>
              </a:rPr>
              <a:t>Public concerné par l’enquête</a:t>
            </a:r>
            <a:endParaRPr lang="fr-BE" dirty="0">
              <a:solidFill>
                <a:schemeClr val="accent1"/>
              </a:solidFill>
              <a:latin typeface="Verdana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516216" y="6165304"/>
            <a:ext cx="23762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dirty="0">
                <a:latin typeface="Verdana" pitchFamily="34" charset="0"/>
              </a:rPr>
              <a:t>(données PISA 2009)</a:t>
            </a:r>
            <a:r>
              <a:rPr lang="fr-BE" dirty="0">
                <a:latin typeface="Verdana" pitchFamily="34" charset="0"/>
              </a:rPr>
              <a:t/>
            </a:r>
            <a:br>
              <a:rPr lang="fr-BE" dirty="0">
                <a:latin typeface="Verdana" pitchFamily="34" charset="0"/>
              </a:rPr>
            </a:br>
            <a:endParaRPr lang="fr-BE" dirty="0"/>
          </a:p>
        </p:txBody>
      </p:sp>
      <p:sp>
        <p:nvSpPr>
          <p:cNvPr id="8" name="ZoneTexte 7"/>
          <p:cNvSpPr txBox="1"/>
          <p:nvPr/>
        </p:nvSpPr>
        <p:spPr>
          <a:xfrm>
            <a:off x="5796136" y="536392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Autre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248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1690365" y="2337412"/>
            <a:ext cx="54864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BE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1690365" y="2332717"/>
            <a:ext cx="0" cy="4507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BE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7176766" y="2332717"/>
            <a:ext cx="0" cy="4507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BE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699765" y="2979057"/>
            <a:ext cx="2133600" cy="36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fr-FR" altLang="fr-FR" dirty="0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423540" y="4623861"/>
            <a:ext cx="2895600" cy="1754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altLang="fr-FR" dirty="0"/>
              <a:t>Epreuves externes </a:t>
            </a:r>
            <a:r>
              <a:rPr lang="fr-BE" altLang="fr-FR" dirty="0" smtClean="0"/>
              <a:t>certificatives</a:t>
            </a:r>
          </a:p>
          <a:p>
            <a:pPr algn="ctr">
              <a:spcBef>
                <a:spcPct val="50000"/>
              </a:spcBef>
            </a:pPr>
            <a:r>
              <a:rPr lang="fr-BE" altLang="fr-FR" dirty="0" smtClean="0"/>
              <a:t>Epreuves externes non certificatives</a:t>
            </a:r>
          </a:p>
          <a:p>
            <a:pPr algn="ctr">
              <a:spcBef>
                <a:spcPct val="50000"/>
              </a:spcBef>
            </a:pPr>
            <a:r>
              <a:rPr lang="fr-BE" altLang="fr-FR" dirty="0" smtClean="0"/>
              <a:t>Outils d’évaluation</a:t>
            </a:r>
            <a:endParaRPr lang="fr-FR" altLang="fr-FR" dirty="0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642615" y="2783434"/>
            <a:ext cx="2286000" cy="18028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BE"/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5954391" y="2780304"/>
            <a:ext cx="2362200" cy="2708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altLang="fr-FR" sz="2000" dirty="0"/>
              <a:t>Vision prospective</a:t>
            </a:r>
            <a:endParaRPr lang="fr-FR" altLang="fr-FR" sz="2000" dirty="0"/>
          </a:p>
          <a:p>
            <a:pPr algn="ctr">
              <a:spcBef>
                <a:spcPct val="50000"/>
              </a:spcBef>
            </a:pPr>
            <a:r>
              <a:rPr lang="fr-BE" altLang="fr-FR" sz="2000" dirty="0" smtClean="0"/>
              <a:t>Des </a:t>
            </a:r>
            <a:r>
              <a:rPr lang="fr-BE" altLang="fr-FR" sz="2000" dirty="0"/>
              <a:t>compétences </a:t>
            </a:r>
            <a:r>
              <a:rPr lang="fr-BE" altLang="fr-FR" sz="2000" dirty="0" smtClean="0"/>
              <a:t>mathématiques que devrait avoir tout adulte, pas seulement ceux qui se destinent à des carrières scientifiques</a:t>
            </a:r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5881366" y="2783434"/>
            <a:ext cx="2362200" cy="26370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BE" dirty="0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5841439" y="5564088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altLang="fr-FR" dirty="0"/>
              <a:t>Epreuves PISA</a:t>
            </a:r>
            <a:endParaRPr lang="fr-FR" altLang="fr-FR" dirty="0"/>
          </a:p>
        </p:txBody>
      </p:sp>
      <p:sp>
        <p:nvSpPr>
          <p:cNvPr id="5" name="Rectangle 4"/>
          <p:cNvSpPr/>
          <p:nvPr/>
        </p:nvSpPr>
        <p:spPr>
          <a:xfrm>
            <a:off x="642615" y="2959784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altLang="fr-FR" dirty="0" smtClean="0"/>
              <a:t>des </a:t>
            </a:r>
            <a:r>
              <a:rPr lang="fr-BE" altLang="fr-FR" dirty="0"/>
              <a:t>compétences à acquérir à un moment de la scolarité</a:t>
            </a:r>
            <a:endParaRPr lang="fr-FR" altLang="fr-FR" dirty="0"/>
          </a:p>
        </p:txBody>
      </p:sp>
      <p:cxnSp>
        <p:nvCxnSpPr>
          <p:cNvPr id="7" name="Connecteur droit 6"/>
          <p:cNvCxnSpPr/>
          <p:nvPr/>
        </p:nvCxnSpPr>
        <p:spPr bwMode="auto">
          <a:xfrm>
            <a:off x="316756" y="2107360"/>
            <a:ext cx="3319140" cy="4270855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832048" y="188640"/>
            <a:ext cx="77724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fr-BE" dirty="0" smtClean="0">
                <a:solidFill>
                  <a:schemeClr val="accent1"/>
                </a:solidFill>
                <a:latin typeface="Verdana" pitchFamily="34" charset="0"/>
              </a:rPr>
              <a:t>Quelles mathématiques sont évaluées dans PISA ?</a:t>
            </a:r>
            <a:endParaRPr lang="fr-BE" dirty="0">
              <a:solidFill>
                <a:schemeClr val="accent1"/>
              </a:solidFill>
              <a:latin typeface="Verdana" pitchFamily="34" charset="0"/>
            </a:endParaRPr>
          </a:p>
        </p:txBody>
      </p:sp>
      <p:cxnSp>
        <p:nvCxnSpPr>
          <p:cNvPr id="3" name="Connecteur droit 2"/>
          <p:cNvCxnSpPr/>
          <p:nvPr/>
        </p:nvCxnSpPr>
        <p:spPr>
          <a:xfrm flipH="1">
            <a:off x="423540" y="2107360"/>
            <a:ext cx="2895600" cy="42708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57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  <p:bldP spid="21512" grpId="0" animBg="1"/>
      <p:bldP spid="21514" grpId="0" animBg="1"/>
      <p:bldP spid="21516" grpId="0"/>
      <p:bldP spid="21517" grpId="0" animBg="1"/>
      <p:bldP spid="21521" grpId="0"/>
      <p:bldP spid="21522" grpId="0" animBg="1"/>
      <p:bldP spid="2152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BE" dirty="0" smtClean="0"/>
              <a:t>La culture mathématique dans PISA 2012</a:t>
            </a:r>
            <a:endParaRPr lang="fr-BE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229600" cy="3886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BE" sz="2800" dirty="0" smtClean="0"/>
              <a:t>Aptitude à </a:t>
            </a:r>
            <a:endParaRPr lang="fr-BE" sz="2800" dirty="0"/>
          </a:p>
          <a:p>
            <a:r>
              <a:rPr lang="fr-BE" sz="2800" dirty="0" smtClean="0"/>
              <a:t>Formuler, employer et interpréter les mathématiques dans un éventail de contextes</a:t>
            </a:r>
          </a:p>
          <a:p>
            <a:r>
              <a:rPr lang="fr-BE" sz="2800" dirty="0" smtClean="0"/>
              <a:t>Se livrer à un raisonnement mathématique et utiliser des concepts, faits, procédures et outils mathématiques pour décrire, expliquer et prédire des phénomènes</a:t>
            </a:r>
          </a:p>
          <a:p>
            <a:r>
              <a:rPr lang="fr-BE" sz="2800" dirty="0" smtClean="0"/>
              <a:t>Comprendre le rôle que les mathématiques jouent dans le monde</a:t>
            </a:r>
          </a:p>
          <a:p>
            <a:r>
              <a:rPr lang="fr-BE" sz="2800" dirty="0" smtClean="0"/>
              <a:t>Se comporter en citoyen constructif, engagé et réfléchi</a:t>
            </a:r>
            <a:endParaRPr lang="fr-BE" sz="2800" dirty="0"/>
          </a:p>
        </p:txBody>
      </p:sp>
    </p:spTree>
    <p:extLst>
      <p:ext uri="{BB962C8B-B14F-4D97-AF65-F5344CB8AC3E}">
        <p14:creationId xmlns:p14="http://schemas.microsoft.com/office/powerpoint/2010/main" val="265991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2411</TotalTime>
  <Words>1054</Words>
  <Application>Microsoft Office PowerPoint</Application>
  <PresentationFormat>Affichage à l'écran (4:3)</PresentationFormat>
  <Paragraphs>219</Paragraphs>
  <Slides>24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Capitaux</vt:lpstr>
      <vt:lpstr>Quels indicateurs pour un état des lieux de l’enseignement des mathématiques en FWB ?</vt:lpstr>
      <vt:lpstr>Plan de la présentation</vt:lpstr>
      <vt:lpstr>Quel éclairage apporte PISA sur les acquis en mathématiques des élèves?</vt:lpstr>
      <vt:lpstr>Quelques caractéristiques du dispositif</vt:lpstr>
      <vt:lpstr>Présentation PowerPoint</vt:lpstr>
      <vt:lpstr>Présentation PowerPoint</vt:lpstr>
      <vt:lpstr>Quelles années d’études fréquentent les élèves de 15 ans ? </vt:lpstr>
      <vt:lpstr>Présentation PowerPoint</vt:lpstr>
      <vt:lpstr>La culture mathématique dans PISA 2012</vt:lpstr>
      <vt:lpstr>Présentation PowerPoint</vt:lpstr>
      <vt:lpstr>Quels points communs et différences par rapport aux évaluations en FWB ?</vt:lpstr>
      <vt:lpstr>Quelques questions de PISA…</vt:lpstr>
      <vt:lpstr>Présentation PowerPoint</vt:lpstr>
      <vt:lpstr>Question du CE1D 2010</vt:lpstr>
      <vt:lpstr>Une autre question de PISA…</vt:lpstr>
      <vt:lpstr>Question d’évaluation externe non certificative – 2e C et 4e Prof.  2011</vt:lpstr>
      <vt:lpstr>Présentation PowerPoint</vt:lpstr>
      <vt:lpstr>Présentation PowerPoint</vt:lpstr>
      <vt:lpstr>Conclusion : quel éclairage apporte l’enquête PISA par rapport à notre enseignement?</vt:lpstr>
      <vt:lpstr>Quelques résultats issus des enquêtes PISA 2003, 2006 et 2009</vt:lpstr>
      <vt:lpstr>Les résultats globaux et leur évolution dans le temps</vt:lpstr>
      <vt:lpstr>Présentation PowerPoint</vt:lpstr>
      <vt:lpstr>Présentation PowerPoint</vt:lpstr>
      <vt:lpstr>  Merci pour votre attention  Pour plus d’informations…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Enseignement et apprentissage des mathématiques dans l'enseignement fondamental et secondaire inférieur</dc:title>
  <dc:creator>Annick Fagnant</dc:creator>
  <cp:lastModifiedBy>Isabelle Demonty</cp:lastModifiedBy>
  <cp:revision>152</cp:revision>
  <cp:lastPrinted>2013-11-12T14:27:15Z</cp:lastPrinted>
  <dcterms:created xsi:type="dcterms:W3CDTF">2013-10-15T08:22:35Z</dcterms:created>
  <dcterms:modified xsi:type="dcterms:W3CDTF">2013-11-13T15:21:54Z</dcterms:modified>
</cp:coreProperties>
</file>